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331" r:id="rId2"/>
    <p:sldId id="385" r:id="rId3"/>
    <p:sldId id="386" r:id="rId4"/>
    <p:sldId id="376" r:id="rId5"/>
    <p:sldId id="377" r:id="rId6"/>
    <p:sldId id="379" r:id="rId7"/>
    <p:sldId id="378" r:id="rId8"/>
    <p:sldId id="340" r:id="rId9"/>
    <p:sldId id="341" r:id="rId10"/>
    <p:sldId id="346" r:id="rId11"/>
    <p:sldId id="351" r:id="rId12"/>
    <p:sldId id="354" r:id="rId13"/>
    <p:sldId id="387" r:id="rId14"/>
    <p:sldId id="374" r:id="rId15"/>
    <p:sldId id="389" r:id="rId16"/>
    <p:sldId id="390" r:id="rId17"/>
    <p:sldId id="391" r:id="rId18"/>
    <p:sldId id="392" r:id="rId19"/>
    <p:sldId id="393" r:id="rId20"/>
    <p:sldId id="297" r:id="rId21"/>
    <p:sldId id="295" r:id="rId22"/>
    <p:sldId id="395" r:id="rId23"/>
    <p:sldId id="394" r:id="rId24"/>
    <p:sldId id="298" r:id="rId25"/>
    <p:sldId id="332" r:id="rId26"/>
    <p:sldId id="375" r:id="rId27"/>
    <p:sldId id="373" r:id="rId28"/>
    <p:sldId id="388" r:id="rId29"/>
    <p:sldId id="29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64403" autoAdjust="0"/>
  </p:normalViewPr>
  <p:slideViewPr>
    <p:cSldViewPr>
      <p:cViewPr varScale="1">
        <p:scale>
          <a:sx n="47" d="100"/>
          <a:sy n="47" d="100"/>
        </p:scale>
        <p:origin x="204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94E88-E396-40B0-9CFE-311F847762C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28A0D51-A613-412D-B468-2E771DA45B98}">
      <dgm:prSet phldrT="[Text]" custT="1"/>
      <dgm:spPr>
        <a:solidFill>
          <a:schemeClr val="accent3">
            <a:lumMod val="50000"/>
          </a:schemeClr>
        </a:solidFill>
      </dgm:spPr>
      <dgm:t>
        <a:bodyPr/>
        <a:lstStyle/>
        <a:p>
          <a:r>
            <a:rPr lang="en-US" sz="1800" b="1" dirty="0"/>
            <a:t>Executive Director </a:t>
          </a:r>
        </a:p>
        <a:p>
          <a:r>
            <a:rPr lang="en-US" sz="1800" b="1" dirty="0"/>
            <a:t>Stephen R. Hogan</a:t>
          </a:r>
        </a:p>
      </dgm:t>
    </dgm:pt>
    <dgm:pt modelId="{0060212F-9803-43CA-99D5-98693EAF8744}" type="parTrans" cxnId="{D3D333D4-F62B-42E4-9B4D-5B20AB7E224A}">
      <dgm:prSet/>
      <dgm:spPr/>
      <dgm:t>
        <a:bodyPr/>
        <a:lstStyle/>
        <a:p>
          <a:endParaRPr lang="en-US"/>
        </a:p>
      </dgm:t>
    </dgm:pt>
    <dgm:pt modelId="{4E947D00-0E59-453E-90AB-3EA0953430D4}" type="sibTrans" cxnId="{D3D333D4-F62B-42E4-9B4D-5B20AB7E224A}">
      <dgm:prSet/>
      <dgm:spPr/>
      <dgm:t>
        <a:bodyPr/>
        <a:lstStyle/>
        <a:p>
          <a:endParaRPr lang="en-US"/>
        </a:p>
      </dgm:t>
    </dgm:pt>
    <dgm:pt modelId="{BE918019-B189-46BB-9454-DFD9D81F7411}" type="asst">
      <dgm:prSet phldrT="[Text]" custT="1"/>
      <dgm:spPr>
        <a:solidFill>
          <a:schemeClr val="accent3">
            <a:lumMod val="50000"/>
          </a:schemeClr>
        </a:solidFill>
      </dgm:spPr>
      <dgm:t>
        <a:bodyPr/>
        <a:lstStyle/>
        <a:p>
          <a:pPr>
            <a:lnSpc>
              <a:spcPct val="100000"/>
            </a:lnSpc>
            <a:spcAft>
              <a:spcPts val="0"/>
            </a:spcAft>
          </a:pPr>
          <a:r>
            <a:rPr lang="en-US" sz="1600" dirty="0"/>
            <a:t>General Counsel</a:t>
          </a:r>
        </a:p>
        <a:p>
          <a:pPr>
            <a:lnSpc>
              <a:spcPct val="100000"/>
            </a:lnSpc>
            <a:spcAft>
              <a:spcPts val="0"/>
            </a:spcAft>
          </a:pPr>
          <a:r>
            <a:rPr lang="en-US" sz="1600" dirty="0"/>
            <a:t>Rick Masters</a:t>
          </a:r>
        </a:p>
        <a:p>
          <a:pPr>
            <a:lnSpc>
              <a:spcPct val="100000"/>
            </a:lnSpc>
            <a:spcAft>
              <a:spcPts val="0"/>
            </a:spcAft>
          </a:pPr>
          <a:r>
            <a:rPr lang="en-US" sz="1600" dirty="0"/>
            <a:t>(Contract Employee)</a:t>
          </a:r>
        </a:p>
      </dgm:t>
    </dgm:pt>
    <dgm:pt modelId="{3E9AAD3E-F299-454A-BA4F-709FFE689FCD}" type="parTrans" cxnId="{C8E13617-D9D0-4D9E-A3E0-FEE0AA58B87E}">
      <dgm:prSet/>
      <dgm:spPr/>
      <dgm:t>
        <a:bodyPr/>
        <a:lstStyle/>
        <a:p>
          <a:endParaRPr lang="en-US"/>
        </a:p>
      </dgm:t>
    </dgm:pt>
    <dgm:pt modelId="{348E0505-603C-4D13-91FE-CB7E42D57AC5}" type="sibTrans" cxnId="{C8E13617-D9D0-4D9E-A3E0-FEE0AA58B87E}">
      <dgm:prSet/>
      <dgm:spPr/>
      <dgm:t>
        <a:bodyPr/>
        <a:lstStyle/>
        <a:p>
          <a:endParaRPr lang="en-US"/>
        </a:p>
      </dgm:t>
    </dgm:pt>
    <dgm:pt modelId="{0A8B2A89-603C-4955-B8E0-F8AC15FF70C6}">
      <dgm:prSet phldrT="[Text]" custT="1"/>
      <dgm:spPr>
        <a:solidFill>
          <a:schemeClr val="accent3">
            <a:lumMod val="50000"/>
          </a:schemeClr>
        </a:solidFill>
      </dgm:spPr>
      <dgm:t>
        <a:bodyPr/>
        <a:lstStyle/>
        <a:p>
          <a:r>
            <a:rPr lang="en-US" sz="1600" dirty="0"/>
            <a:t>Program Specialist </a:t>
          </a:r>
        </a:p>
        <a:p>
          <a:r>
            <a:rPr lang="en-US" sz="1600" dirty="0"/>
            <a:t>John Matthews</a:t>
          </a:r>
        </a:p>
      </dgm:t>
    </dgm:pt>
    <dgm:pt modelId="{B6E87AE2-7C8C-4D3F-AA63-8B94A71DE66C}" type="parTrans" cxnId="{28B9B3FD-8C80-461C-86DD-FF09EB2D2242}">
      <dgm:prSet/>
      <dgm:spPr/>
      <dgm:t>
        <a:bodyPr/>
        <a:lstStyle/>
        <a:p>
          <a:endParaRPr lang="en-US"/>
        </a:p>
      </dgm:t>
    </dgm:pt>
    <dgm:pt modelId="{831280EE-ABBA-499F-9B10-D827685EDC51}" type="sibTrans" cxnId="{28B9B3FD-8C80-461C-86DD-FF09EB2D2242}">
      <dgm:prSet/>
      <dgm:spPr/>
      <dgm:t>
        <a:bodyPr/>
        <a:lstStyle/>
        <a:p>
          <a:endParaRPr lang="en-US"/>
        </a:p>
      </dgm:t>
    </dgm:pt>
    <dgm:pt modelId="{E5B50209-6FF2-4B7A-A50C-EDDDF0509094}">
      <dgm:prSet phldrT="[Text]"/>
      <dgm:spPr>
        <a:solidFill>
          <a:schemeClr val="accent3">
            <a:lumMod val="50000"/>
          </a:schemeClr>
        </a:solidFill>
      </dgm:spPr>
      <dgm:t>
        <a:bodyPr/>
        <a:lstStyle/>
        <a:p>
          <a:r>
            <a:rPr lang="en-US" dirty="0"/>
            <a:t>Operations Coordinator </a:t>
          </a:r>
        </a:p>
        <a:p>
          <a:r>
            <a:rPr lang="en-US" dirty="0"/>
            <a:t>Richard Pryor</a:t>
          </a:r>
        </a:p>
      </dgm:t>
    </dgm:pt>
    <dgm:pt modelId="{11C86C88-1657-46A2-8760-32E0E55A457D}" type="parTrans" cxnId="{923BC0FB-8FA4-4181-9337-4B25E74D7E04}">
      <dgm:prSet/>
      <dgm:spPr/>
      <dgm:t>
        <a:bodyPr/>
        <a:lstStyle/>
        <a:p>
          <a:endParaRPr lang="en-US"/>
        </a:p>
      </dgm:t>
    </dgm:pt>
    <dgm:pt modelId="{5AE30D71-B9DC-4D89-A091-2CAE12267E77}" type="sibTrans" cxnId="{923BC0FB-8FA4-4181-9337-4B25E74D7E04}">
      <dgm:prSet/>
      <dgm:spPr/>
      <dgm:t>
        <a:bodyPr/>
        <a:lstStyle/>
        <a:p>
          <a:endParaRPr lang="en-US"/>
        </a:p>
      </dgm:t>
    </dgm:pt>
    <dgm:pt modelId="{A563BE0E-B76C-4B1F-B699-35AD1CC07B87}" type="pres">
      <dgm:prSet presAssocID="{E9594E88-E396-40B0-9CFE-311F847762C1}" presName="hierChild1" presStyleCnt="0">
        <dgm:presLayoutVars>
          <dgm:orgChart val="1"/>
          <dgm:chPref val="1"/>
          <dgm:dir/>
          <dgm:animOne val="branch"/>
          <dgm:animLvl val="lvl"/>
          <dgm:resizeHandles/>
        </dgm:presLayoutVars>
      </dgm:prSet>
      <dgm:spPr/>
    </dgm:pt>
    <dgm:pt modelId="{D3AD69FD-C5EC-4DFB-9A1C-EFC32DA7ED34}" type="pres">
      <dgm:prSet presAssocID="{128A0D51-A613-412D-B468-2E771DA45B98}" presName="hierRoot1" presStyleCnt="0">
        <dgm:presLayoutVars>
          <dgm:hierBranch val="init"/>
        </dgm:presLayoutVars>
      </dgm:prSet>
      <dgm:spPr/>
    </dgm:pt>
    <dgm:pt modelId="{5B4F4D84-9F33-40F5-AB86-ACF1DD0EE9EE}" type="pres">
      <dgm:prSet presAssocID="{128A0D51-A613-412D-B468-2E771DA45B98}" presName="rootComposite1" presStyleCnt="0"/>
      <dgm:spPr/>
    </dgm:pt>
    <dgm:pt modelId="{9F869645-2432-420B-8E5F-6D32E395114E}" type="pres">
      <dgm:prSet presAssocID="{128A0D51-A613-412D-B468-2E771DA45B98}" presName="rootText1" presStyleLbl="node0" presStyleIdx="0" presStyleCnt="1" custScaleX="112338" custScaleY="89810" custLinFactNeighborX="-548" custLinFactNeighborY="-15707">
        <dgm:presLayoutVars>
          <dgm:chPref val="3"/>
        </dgm:presLayoutVars>
      </dgm:prSet>
      <dgm:spPr/>
    </dgm:pt>
    <dgm:pt modelId="{EDB7F42E-F722-4BF4-A97F-3521F775B3C7}" type="pres">
      <dgm:prSet presAssocID="{128A0D51-A613-412D-B468-2E771DA45B98}" presName="rootConnector1" presStyleLbl="node1" presStyleIdx="0" presStyleCnt="0"/>
      <dgm:spPr/>
    </dgm:pt>
    <dgm:pt modelId="{A8E7318C-F3CE-4F4E-BD18-F6439187D2B0}" type="pres">
      <dgm:prSet presAssocID="{128A0D51-A613-412D-B468-2E771DA45B98}" presName="hierChild2" presStyleCnt="0"/>
      <dgm:spPr/>
    </dgm:pt>
    <dgm:pt modelId="{9A1B642C-9DF8-4C1D-A5D3-C1CBDBDFF0D6}" type="pres">
      <dgm:prSet presAssocID="{B6E87AE2-7C8C-4D3F-AA63-8B94A71DE66C}" presName="Name37" presStyleLbl="parChTrans1D2" presStyleIdx="0" presStyleCnt="3"/>
      <dgm:spPr/>
    </dgm:pt>
    <dgm:pt modelId="{1D9AB7A5-DDCD-4A57-9EA0-1B4337D19AAE}" type="pres">
      <dgm:prSet presAssocID="{0A8B2A89-603C-4955-B8E0-F8AC15FF70C6}" presName="hierRoot2" presStyleCnt="0">
        <dgm:presLayoutVars>
          <dgm:hierBranch val="init"/>
        </dgm:presLayoutVars>
      </dgm:prSet>
      <dgm:spPr/>
    </dgm:pt>
    <dgm:pt modelId="{AD23EC31-7A05-4B2B-8864-E42CC7BB5869}" type="pres">
      <dgm:prSet presAssocID="{0A8B2A89-603C-4955-B8E0-F8AC15FF70C6}" presName="rootComposite" presStyleCnt="0"/>
      <dgm:spPr/>
    </dgm:pt>
    <dgm:pt modelId="{31B5A5D4-0F33-4F13-A2D5-3E28F9F99CD2}" type="pres">
      <dgm:prSet presAssocID="{0A8B2A89-603C-4955-B8E0-F8AC15FF70C6}" presName="rootText" presStyleLbl="node2" presStyleIdx="0" presStyleCnt="2" custScaleX="86008" custScaleY="77986">
        <dgm:presLayoutVars>
          <dgm:chPref val="3"/>
        </dgm:presLayoutVars>
      </dgm:prSet>
      <dgm:spPr/>
    </dgm:pt>
    <dgm:pt modelId="{5F5E2596-28DD-4D14-9666-73D91C530E31}" type="pres">
      <dgm:prSet presAssocID="{0A8B2A89-603C-4955-B8E0-F8AC15FF70C6}" presName="rootConnector" presStyleLbl="node2" presStyleIdx="0" presStyleCnt="2"/>
      <dgm:spPr/>
    </dgm:pt>
    <dgm:pt modelId="{C1DCF492-1716-4229-99B7-C18FDF568001}" type="pres">
      <dgm:prSet presAssocID="{0A8B2A89-603C-4955-B8E0-F8AC15FF70C6}" presName="hierChild4" presStyleCnt="0"/>
      <dgm:spPr/>
    </dgm:pt>
    <dgm:pt modelId="{173A79B1-2455-4FA0-A513-501ECB6DC111}" type="pres">
      <dgm:prSet presAssocID="{0A8B2A89-603C-4955-B8E0-F8AC15FF70C6}" presName="hierChild5" presStyleCnt="0"/>
      <dgm:spPr/>
    </dgm:pt>
    <dgm:pt modelId="{F3931238-A366-42AF-ACD9-8AAA906A6987}" type="pres">
      <dgm:prSet presAssocID="{11C86C88-1657-46A2-8760-32E0E55A457D}" presName="Name37" presStyleLbl="parChTrans1D2" presStyleIdx="1" presStyleCnt="3"/>
      <dgm:spPr/>
    </dgm:pt>
    <dgm:pt modelId="{9F963075-DAF7-4EAE-9793-F5A83471DCF7}" type="pres">
      <dgm:prSet presAssocID="{E5B50209-6FF2-4B7A-A50C-EDDDF0509094}" presName="hierRoot2" presStyleCnt="0">
        <dgm:presLayoutVars>
          <dgm:hierBranch val="init"/>
        </dgm:presLayoutVars>
      </dgm:prSet>
      <dgm:spPr/>
    </dgm:pt>
    <dgm:pt modelId="{4EF8F0D5-25F8-40D2-8A62-8CA5040C69B7}" type="pres">
      <dgm:prSet presAssocID="{E5B50209-6FF2-4B7A-A50C-EDDDF0509094}" presName="rootComposite" presStyleCnt="0"/>
      <dgm:spPr/>
    </dgm:pt>
    <dgm:pt modelId="{1CAFE923-8383-418A-B3CA-F78B3E36D412}" type="pres">
      <dgm:prSet presAssocID="{E5B50209-6FF2-4B7A-A50C-EDDDF0509094}" presName="rootText" presStyleLbl="node2" presStyleIdx="1" presStyleCnt="2" custScaleX="101777" custScaleY="76884">
        <dgm:presLayoutVars>
          <dgm:chPref val="3"/>
        </dgm:presLayoutVars>
      </dgm:prSet>
      <dgm:spPr/>
    </dgm:pt>
    <dgm:pt modelId="{11C8C9FD-A08D-4CC3-9918-97CE9553436D}" type="pres">
      <dgm:prSet presAssocID="{E5B50209-6FF2-4B7A-A50C-EDDDF0509094}" presName="rootConnector" presStyleLbl="node2" presStyleIdx="1" presStyleCnt="2"/>
      <dgm:spPr/>
    </dgm:pt>
    <dgm:pt modelId="{CB4DA0CD-B1EB-4EF8-B81D-EC1BAF18D65D}" type="pres">
      <dgm:prSet presAssocID="{E5B50209-6FF2-4B7A-A50C-EDDDF0509094}" presName="hierChild4" presStyleCnt="0"/>
      <dgm:spPr/>
    </dgm:pt>
    <dgm:pt modelId="{A6F69A3A-773A-4712-AB48-671F746E23C1}" type="pres">
      <dgm:prSet presAssocID="{E5B50209-6FF2-4B7A-A50C-EDDDF0509094}" presName="hierChild5" presStyleCnt="0"/>
      <dgm:spPr/>
    </dgm:pt>
    <dgm:pt modelId="{639D8F87-2FAD-4280-81DB-18E789A870B4}" type="pres">
      <dgm:prSet presAssocID="{128A0D51-A613-412D-B468-2E771DA45B98}" presName="hierChild3" presStyleCnt="0"/>
      <dgm:spPr/>
    </dgm:pt>
    <dgm:pt modelId="{D8AC6661-4249-4286-8A78-913C5BDA1A7E}" type="pres">
      <dgm:prSet presAssocID="{3E9AAD3E-F299-454A-BA4F-709FFE689FCD}" presName="Name111" presStyleLbl="parChTrans1D2" presStyleIdx="2" presStyleCnt="3"/>
      <dgm:spPr/>
    </dgm:pt>
    <dgm:pt modelId="{78EACF3B-20A8-4C67-9F02-ECAE923BB697}" type="pres">
      <dgm:prSet presAssocID="{BE918019-B189-46BB-9454-DFD9D81F7411}" presName="hierRoot3" presStyleCnt="0">
        <dgm:presLayoutVars>
          <dgm:hierBranch val="init"/>
        </dgm:presLayoutVars>
      </dgm:prSet>
      <dgm:spPr/>
    </dgm:pt>
    <dgm:pt modelId="{BF1DEFD8-EEF0-4402-9556-1F9F2AA77AC7}" type="pres">
      <dgm:prSet presAssocID="{BE918019-B189-46BB-9454-DFD9D81F7411}" presName="rootComposite3" presStyleCnt="0"/>
      <dgm:spPr/>
    </dgm:pt>
    <dgm:pt modelId="{EBFEDA26-F2C8-4E99-988C-9E71C5681CF0}" type="pres">
      <dgm:prSet presAssocID="{BE918019-B189-46BB-9454-DFD9D81F7411}" presName="rootText3" presStyleLbl="asst1" presStyleIdx="0" presStyleCnt="1" custScaleX="108192" custScaleY="78605" custLinFactNeighborX="-21808" custLinFactNeighborY="-26051">
        <dgm:presLayoutVars>
          <dgm:chPref val="3"/>
        </dgm:presLayoutVars>
      </dgm:prSet>
      <dgm:spPr/>
    </dgm:pt>
    <dgm:pt modelId="{F129A6F3-C36D-42B1-BEA9-506AB4AFA40E}" type="pres">
      <dgm:prSet presAssocID="{BE918019-B189-46BB-9454-DFD9D81F7411}" presName="rootConnector3" presStyleLbl="asst1" presStyleIdx="0" presStyleCnt="1"/>
      <dgm:spPr/>
    </dgm:pt>
    <dgm:pt modelId="{78F2489B-4504-439E-8E50-46E54767BF59}" type="pres">
      <dgm:prSet presAssocID="{BE918019-B189-46BB-9454-DFD9D81F7411}" presName="hierChild6" presStyleCnt="0"/>
      <dgm:spPr/>
    </dgm:pt>
    <dgm:pt modelId="{704B71D7-5E50-4AE3-AF98-73FA79DDBA65}" type="pres">
      <dgm:prSet presAssocID="{BE918019-B189-46BB-9454-DFD9D81F7411}" presName="hierChild7" presStyleCnt="0"/>
      <dgm:spPr/>
    </dgm:pt>
  </dgm:ptLst>
  <dgm:cxnLst>
    <dgm:cxn modelId="{E9A8AA00-D291-4C99-9D0B-04EAFEF672D5}" type="presOf" srcId="{BE918019-B189-46BB-9454-DFD9D81F7411}" destId="{F129A6F3-C36D-42B1-BEA9-506AB4AFA40E}" srcOrd="1" destOrd="0" presId="urn:microsoft.com/office/officeart/2005/8/layout/orgChart1"/>
    <dgm:cxn modelId="{FC3C2616-FFEA-4AE1-9BEB-54CE5A0CEF0D}" type="presOf" srcId="{128A0D51-A613-412D-B468-2E771DA45B98}" destId="{EDB7F42E-F722-4BF4-A97F-3521F775B3C7}" srcOrd="1" destOrd="0" presId="urn:microsoft.com/office/officeart/2005/8/layout/orgChart1"/>
    <dgm:cxn modelId="{C8E13617-D9D0-4D9E-A3E0-FEE0AA58B87E}" srcId="{128A0D51-A613-412D-B468-2E771DA45B98}" destId="{BE918019-B189-46BB-9454-DFD9D81F7411}" srcOrd="0" destOrd="0" parTransId="{3E9AAD3E-F299-454A-BA4F-709FFE689FCD}" sibTransId="{348E0505-603C-4D13-91FE-CB7E42D57AC5}"/>
    <dgm:cxn modelId="{FCE9952C-81A3-4CBE-9F38-58E3923DE7E0}" type="presOf" srcId="{0A8B2A89-603C-4955-B8E0-F8AC15FF70C6}" destId="{31B5A5D4-0F33-4F13-A2D5-3E28F9F99CD2}" srcOrd="0" destOrd="0" presId="urn:microsoft.com/office/officeart/2005/8/layout/orgChart1"/>
    <dgm:cxn modelId="{BACCFA2C-51BC-49F4-8491-64668104557C}" type="presOf" srcId="{B6E87AE2-7C8C-4D3F-AA63-8B94A71DE66C}" destId="{9A1B642C-9DF8-4C1D-A5D3-C1CBDBDFF0D6}" srcOrd="0" destOrd="0" presId="urn:microsoft.com/office/officeart/2005/8/layout/orgChart1"/>
    <dgm:cxn modelId="{F2FD4F4A-BAA5-447B-8318-1B93787A0277}" type="presOf" srcId="{E5B50209-6FF2-4B7A-A50C-EDDDF0509094}" destId="{11C8C9FD-A08D-4CC3-9918-97CE9553436D}" srcOrd="1" destOrd="0" presId="urn:microsoft.com/office/officeart/2005/8/layout/orgChart1"/>
    <dgm:cxn modelId="{6246AA4B-AEB1-4CF6-BE79-6B57814BBBF2}" type="presOf" srcId="{11C86C88-1657-46A2-8760-32E0E55A457D}" destId="{F3931238-A366-42AF-ACD9-8AAA906A6987}" srcOrd="0" destOrd="0" presId="urn:microsoft.com/office/officeart/2005/8/layout/orgChart1"/>
    <dgm:cxn modelId="{AE102D89-05DF-4918-BF6F-C5C52F05F1E1}" type="presOf" srcId="{3E9AAD3E-F299-454A-BA4F-709FFE689FCD}" destId="{D8AC6661-4249-4286-8A78-913C5BDA1A7E}" srcOrd="0" destOrd="0" presId="urn:microsoft.com/office/officeart/2005/8/layout/orgChart1"/>
    <dgm:cxn modelId="{07BE2ABE-A032-47CA-B5C7-1BBD1687657B}" type="presOf" srcId="{0A8B2A89-603C-4955-B8E0-F8AC15FF70C6}" destId="{5F5E2596-28DD-4D14-9666-73D91C530E31}" srcOrd="1" destOrd="0" presId="urn:microsoft.com/office/officeart/2005/8/layout/orgChart1"/>
    <dgm:cxn modelId="{7AD0F4C8-5678-4E16-AEEC-4D749D3B438F}" type="presOf" srcId="{E5B50209-6FF2-4B7A-A50C-EDDDF0509094}" destId="{1CAFE923-8383-418A-B3CA-F78B3E36D412}" srcOrd="0" destOrd="0" presId="urn:microsoft.com/office/officeart/2005/8/layout/orgChart1"/>
    <dgm:cxn modelId="{959A75CE-B928-41B5-AA05-C8BE875E3518}" type="presOf" srcId="{128A0D51-A613-412D-B468-2E771DA45B98}" destId="{9F869645-2432-420B-8E5F-6D32E395114E}" srcOrd="0" destOrd="0" presId="urn:microsoft.com/office/officeart/2005/8/layout/orgChart1"/>
    <dgm:cxn modelId="{D3D333D4-F62B-42E4-9B4D-5B20AB7E224A}" srcId="{E9594E88-E396-40B0-9CFE-311F847762C1}" destId="{128A0D51-A613-412D-B468-2E771DA45B98}" srcOrd="0" destOrd="0" parTransId="{0060212F-9803-43CA-99D5-98693EAF8744}" sibTransId="{4E947D00-0E59-453E-90AB-3EA0953430D4}"/>
    <dgm:cxn modelId="{8767EEE7-6CA9-4F6E-A0FB-7D1030F3DFAB}" type="presOf" srcId="{BE918019-B189-46BB-9454-DFD9D81F7411}" destId="{EBFEDA26-F2C8-4E99-988C-9E71C5681CF0}" srcOrd="0" destOrd="0" presId="urn:microsoft.com/office/officeart/2005/8/layout/orgChart1"/>
    <dgm:cxn modelId="{C2E300E9-D9D4-4B5E-A5FD-D3CC20FE8899}" type="presOf" srcId="{E9594E88-E396-40B0-9CFE-311F847762C1}" destId="{A563BE0E-B76C-4B1F-B699-35AD1CC07B87}" srcOrd="0" destOrd="0" presId="urn:microsoft.com/office/officeart/2005/8/layout/orgChart1"/>
    <dgm:cxn modelId="{923BC0FB-8FA4-4181-9337-4B25E74D7E04}" srcId="{128A0D51-A613-412D-B468-2E771DA45B98}" destId="{E5B50209-6FF2-4B7A-A50C-EDDDF0509094}" srcOrd="2" destOrd="0" parTransId="{11C86C88-1657-46A2-8760-32E0E55A457D}" sibTransId="{5AE30D71-B9DC-4D89-A091-2CAE12267E77}"/>
    <dgm:cxn modelId="{28B9B3FD-8C80-461C-86DD-FF09EB2D2242}" srcId="{128A0D51-A613-412D-B468-2E771DA45B98}" destId="{0A8B2A89-603C-4955-B8E0-F8AC15FF70C6}" srcOrd="1" destOrd="0" parTransId="{B6E87AE2-7C8C-4D3F-AA63-8B94A71DE66C}" sibTransId="{831280EE-ABBA-499F-9B10-D827685EDC51}"/>
    <dgm:cxn modelId="{5F956B93-86E6-452E-BB41-2B6C139DD818}" type="presParOf" srcId="{A563BE0E-B76C-4B1F-B699-35AD1CC07B87}" destId="{D3AD69FD-C5EC-4DFB-9A1C-EFC32DA7ED34}" srcOrd="0" destOrd="0" presId="urn:microsoft.com/office/officeart/2005/8/layout/orgChart1"/>
    <dgm:cxn modelId="{F7F27466-7286-4C9E-A658-1F65C7B4DBB9}" type="presParOf" srcId="{D3AD69FD-C5EC-4DFB-9A1C-EFC32DA7ED34}" destId="{5B4F4D84-9F33-40F5-AB86-ACF1DD0EE9EE}" srcOrd="0" destOrd="0" presId="urn:microsoft.com/office/officeart/2005/8/layout/orgChart1"/>
    <dgm:cxn modelId="{FDD63C8C-347A-4AF8-93E4-CF72FF2BC792}" type="presParOf" srcId="{5B4F4D84-9F33-40F5-AB86-ACF1DD0EE9EE}" destId="{9F869645-2432-420B-8E5F-6D32E395114E}" srcOrd="0" destOrd="0" presId="urn:microsoft.com/office/officeart/2005/8/layout/orgChart1"/>
    <dgm:cxn modelId="{A478F2F9-09EF-40A2-9E6B-81E078FF469D}" type="presParOf" srcId="{5B4F4D84-9F33-40F5-AB86-ACF1DD0EE9EE}" destId="{EDB7F42E-F722-4BF4-A97F-3521F775B3C7}" srcOrd="1" destOrd="0" presId="urn:microsoft.com/office/officeart/2005/8/layout/orgChart1"/>
    <dgm:cxn modelId="{E0360102-3C05-4DBA-98A7-39CFC458F397}" type="presParOf" srcId="{D3AD69FD-C5EC-4DFB-9A1C-EFC32DA7ED34}" destId="{A8E7318C-F3CE-4F4E-BD18-F6439187D2B0}" srcOrd="1" destOrd="0" presId="urn:microsoft.com/office/officeart/2005/8/layout/orgChart1"/>
    <dgm:cxn modelId="{9E826618-64F5-4DB2-A5FF-EEDED57CCFD4}" type="presParOf" srcId="{A8E7318C-F3CE-4F4E-BD18-F6439187D2B0}" destId="{9A1B642C-9DF8-4C1D-A5D3-C1CBDBDFF0D6}" srcOrd="0" destOrd="0" presId="urn:microsoft.com/office/officeart/2005/8/layout/orgChart1"/>
    <dgm:cxn modelId="{E04FF2B9-B47F-4EEB-B48F-51B4CF1A75B6}" type="presParOf" srcId="{A8E7318C-F3CE-4F4E-BD18-F6439187D2B0}" destId="{1D9AB7A5-DDCD-4A57-9EA0-1B4337D19AAE}" srcOrd="1" destOrd="0" presId="urn:microsoft.com/office/officeart/2005/8/layout/orgChart1"/>
    <dgm:cxn modelId="{2DE23B9A-6A4E-412E-B6C7-0E5EA1E99F16}" type="presParOf" srcId="{1D9AB7A5-DDCD-4A57-9EA0-1B4337D19AAE}" destId="{AD23EC31-7A05-4B2B-8864-E42CC7BB5869}" srcOrd="0" destOrd="0" presId="urn:microsoft.com/office/officeart/2005/8/layout/orgChart1"/>
    <dgm:cxn modelId="{268564D9-CD56-49F8-993D-EA48C2772B8B}" type="presParOf" srcId="{AD23EC31-7A05-4B2B-8864-E42CC7BB5869}" destId="{31B5A5D4-0F33-4F13-A2D5-3E28F9F99CD2}" srcOrd="0" destOrd="0" presId="urn:microsoft.com/office/officeart/2005/8/layout/orgChart1"/>
    <dgm:cxn modelId="{FBE348EA-96D7-4805-B956-5E5C72546EB4}" type="presParOf" srcId="{AD23EC31-7A05-4B2B-8864-E42CC7BB5869}" destId="{5F5E2596-28DD-4D14-9666-73D91C530E31}" srcOrd="1" destOrd="0" presId="urn:microsoft.com/office/officeart/2005/8/layout/orgChart1"/>
    <dgm:cxn modelId="{0F602F5E-3EDB-4FFD-8F3E-07717DDC9D37}" type="presParOf" srcId="{1D9AB7A5-DDCD-4A57-9EA0-1B4337D19AAE}" destId="{C1DCF492-1716-4229-99B7-C18FDF568001}" srcOrd="1" destOrd="0" presId="urn:microsoft.com/office/officeart/2005/8/layout/orgChart1"/>
    <dgm:cxn modelId="{99E5179F-A4DC-4B36-9211-CAB6747101F8}" type="presParOf" srcId="{1D9AB7A5-DDCD-4A57-9EA0-1B4337D19AAE}" destId="{173A79B1-2455-4FA0-A513-501ECB6DC111}" srcOrd="2" destOrd="0" presId="urn:microsoft.com/office/officeart/2005/8/layout/orgChart1"/>
    <dgm:cxn modelId="{6E2E6722-65F7-4616-99D0-9DB21BCFA56C}" type="presParOf" srcId="{A8E7318C-F3CE-4F4E-BD18-F6439187D2B0}" destId="{F3931238-A366-42AF-ACD9-8AAA906A6987}" srcOrd="2" destOrd="0" presId="urn:microsoft.com/office/officeart/2005/8/layout/orgChart1"/>
    <dgm:cxn modelId="{EDF77A67-A6FC-4697-8F36-18378398F9A8}" type="presParOf" srcId="{A8E7318C-F3CE-4F4E-BD18-F6439187D2B0}" destId="{9F963075-DAF7-4EAE-9793-F5A83471DCF7}" srcOrd="3" destOrd="0" presId="urn:microsoft.com/office/officeart/2005/8/layout/orgChart1"/>
    <dgm:cxn modelId="{1E102673-4188-4FA1-BF08-1D510D896212}" type="presParOf" srcId="{9F963075-DAF7-4EAE-9793-F5A83471DCF7}" destId="{4EF8F0D5-25F8-40D2-8A62-8CA5040C69B7}" srcOrd="0" destOrd="0" presId="urn:microsoft.com/office/officeart/2005/8/layout/orgChart1"/>
    <dgm:cxn modelId="{002318F2-A459-463C-8C63-224EAE171D8F}" type="presParOf" srcId="{4EF8F0D5-25F8-40D2-8A62-8CA5040C69B7}" destId="{1CAFE923-8383-418A-B3CA-F78B3E36D412}" srcOrd="0" destOrd="0" presId="urn:microsoft.com/office/officeart/2005/8/layout/orgChart1"/>
    <dgm:cxn modelId="{53C659F5-F3D5-44F7-B5B0-E37DEB2C5E97}" type="presParOf" srcId="{4EF8F0D5-25F8-40D2-8A62-8CA5040C69B7}" destId="{11C8C9FD-A08D-4CC3-9918-97CE9553436D}" srcOrd="1" destOrd="0" presId="urn:microsoft.com/office/officeart/2005/8/layout/orgChart1"/>
    <dgm:cxn modelId="{1D6BD21F-48BE-4B9C-BFEC-205A5B5235D5}" type="presParOf" srcId="{9F963075-DAF7-4EAE-9793-F5A83471DCF7}" destId="{CB4DA0CD-B1EB-4EF8-B81D-EC1BAF18D65D}" srcOrd="1" destOrd="0" presId="urn:microsoft.com/office/officeart/2005/8/layout/orgChart1"/>
    <dgm:cxn modelId="{ED516238-0E2E-486C-8D43-C788FD11D39C}" type="presParOf" srcId="{9F963075-DAF7-4EAE-9793-F5A83471DCF7}" destId="{A6F69A3A-773A-4712-AB48-671F746E23C1}" srcOrd="2" destOrd="0" presId="urn:microsoft.com/office/officeart/2005/8/layout/orgChart1"/>
    <dgm:cxn modelId="{A67F3983-59AE-468F-8897-1DB679E243C6}" type="presParOf" srcId="{D3AD69FD-C5EC-4DFB-9A1C-EFC32DA7ED34}" destId="{639D8F87-2FAD-4280-81DB-18E789A870B4}" srcOrd="2" destOrd="0" presId="urn:microsoft.com/office/officeart/2005/8/layout/orgChart1"/>
    <dgm:cxn modelId="{D895F0E3-ED49-4749-821C-F68B801A282C}" type="presParOf" srcId="{639D8F87-2FAD-4280-81DB-18E789A870B4}" destId="{D8AC6661-4249-4286-8A78-913C5BDA1A7E}" srcOrd="0" destOrd="0" presId="urn:microsoft.com/office/officeart/2005/8/layout/orgChart1"/>
    <dgm:cxn modelId="{C571C029-CFB9-4A08-AA3D-EA834F850D50}" type="presParOf" srcId="{639D8F87-2FAD-4280-81DB-18E789A870B4}" destId="{78EACF3B-20A8-4C67-9F02-ECAE923BB697}" srcOrd="1" destOrd="0" presId="urn:microsoft.com/office/officeart/2005/8/layout/orgChart1"/>
    <dgm:cxn modelId="{BF169DD2-17D8-48A7-86C3-0A128075B132}" type="presParOf" srcId="{78EACF3B-20A8-4C67-9F02-ECAE923BB697}" destId="{BF1DEFD8-EEF0-4402-9556-1F9F2AA77AC7}" srcOrd="0" destOrd="0" presId="urn:microsoft.com/office/officeart/2005/8/layout/orgChart1"/>
    <dgm:cxn modelId="{C9574755-D496-4229-AA2C-E030620DB08A}" type="presParOf" srcId="{BF1DEFD8-EEF0-4402-9556-1F9F2AA77AC7}" destId="{EBFEDA26-F2C8-4E99-988C-9E71C5681CF0}" srcOrd="0" destOrd="0" presId="urn:microsoft.com/office/officeart/2005/8/layout/orgChart1"/>
    <dgm:cxn modelId="{798F82CE-36F5-41DB-853C-E7AB3170CC5E}" type="presParOf" srcId="{BF1DEFD8-EEF0-4402-9556-1F9F2AA77AC7}" destId="{F129A6F3-C36D-42B1-BEA9-506AB4AFA40E}" srcOrd="1" destOrd="0" presId="urn:microsoft.com/office/officeart/2005/8/layout/orgChart1"/>
    <dgm:cxn modelId="{95102C5E-896C-4AE3-AB72-9A3CD3EEEAEB}" type="presParOf" srcId="{78EACF3B-20A8-4C67-9F02-ECAE923BB697}" destId="{78F2489B-4504-439E-8E50-46E54767BF59}" srcOrd="1" destOrd="0" presId="urn:microsoft.com/office/officeart/2005/8/layout/orgChart1"/>
    <dgm:cxn modelId="{0DB5059C-BF3A-4DB7-B0C5-C1DB089DFD5C}" type="presParOf" srcId="{78EACF3B-20A8-4C67-9F02-ECAE923BB697}" destId="{704B71D7-5E50-4AE3-AF98-73FA79DDBA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C6661-4249-4286-8A78-913C5BDA1A7E}">
      <dsp:nvSpPr>
        <dsp:cNvPr id="0" name=""/>
        <dsp:cNvSpPr/>
      </dsp:nvSpPr>
      <dsp:spPr>
        <a:xfrm>
          <a:off x="3211255" y="880268"/>
          <a:ext cx="622588" cy="647952"/>
        </a:xfrm>
        <a:custGeom>
          <a:avLst/>
          <a:gdLst/>
          <a:ahLst/>
          <a:cxnLst/>
          <a:rect l="0" t="0" r="0" b="0"/>
          <a:pathLst>
            <a:path>
              <a:moveTo>
                <a:pt x="622588" y="0"/>
              </a:moveTo>
              <a:lnTo>
                <a:pt x="622588" y="647952"/>
              </a:lnTo>
              <a:lnTo>
                <a:pt x="0" y="64795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931238-A366-42AF-ACD9-8AAA906A6987}">
      <dsp:nvSpPr>
        <dsp:cNvPr id="0" name=""/>
        <dsp:cNvSpPr/>
      </dsp:nvSpPr>
      <dsp:spPr>
        <a:xfrm>
          <a:off x="3833844" y="880268"/>
          <a:ext cx="1059576" cy="1805023"/>
        </a:xfrm>
        <a:custGeom>
          <a:avLst/>
          <a:gdLst/>
          <a:ahLst/>
          <a:cxnLst/>
          <a:rect l="0" t="0" r="0" b="0"/>
          <a:pathLst>
            <a:path>
              <a:moveTo>
                <a:pt x="0" y="0"/>
              </a:moveTo>
              <a:lnTo>
                <a:pt x="0" y="1599193"/>
              </a:lnTo>
              <a:lnTo>
                <a:pt x="1059576" y="1599193"/>
              </a:lnTo>
              <a:lnTo>
                <a:pt x="1059576" y="18050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1B642C-9DF8-4C1D-A5D3-C1CBDBDFF0D6}">
      <dsp:nvSpPr>
        <dsp:cNvPr id="0" name=""/>
        <dsp:cNvSpPr/>
      </dsp:nvSpPr>
      <dsp:spPr>
        <a:xfrm>
          <a:off x="2641193" y="880268"/>
          <a:ext cx="1192651" cy="1805023"/>
        </a:xfrm>
        <a:custGeom>
          <a:avLst/>
          <a:gdLst/>
          <a:ahLst/>
          <a:cxnLst/>
          <a:rect l="0" t="0" r="0" b="0"/>
          <a:pathLst>
            <a:path>
              <a:moveTo>
                <a:pt x="1192651" y="0"/>
              </a:moveTo>
              <a:lnTo>
                <a:pt x="1192651" y="1599193"/>
              </a:lnTo>
              <a:lnTo>
                <a:pt x="0" y="1599193"/>
              </a:lnTo>
              <a:lnTo>
                <a:pt x="0" y="18050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869645-2432-420B-8E5F-6D32E395114E}">
      <dsp:nvSpPr>
        <dsp:cNvPr id="0" name=""/>
        <dsp:cNvSpPr/>
      </dsp:nvSpPr>
      <dsp:spPr>
        <a:xfrm>
          <a:off x="2732768" y="0"/>
          <a:ext cx="2202152" cy="880268"/>
        </a:xfrm>
        <a:prstGeom prst="rect">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Executive Director </a:t>
          </a:r>
        </a:p>
        <a:p>
          <a:pPr marL="0" lvl="0" indent="0" algn="ctr" defTabSz="800100">
            <a:lnSpc>
              <a:spcPct val="90000"/>
            </a:lnSpc>
            <a:spcBef>
              <a:spcPct val="0"/>
            </a:spcBef>
            <a:spcAft>
              <a:spcPct val="35000"/>
            </a:spcAft>
            <a:buNone/>
          </a:pPr>
          <a:r>
            <a:rPr lang="en-US" sz="1800" b="1" kern="1200" dirty="0"/>
            <a:t>Stephen R. Hogan</a:t>
          </a:r>
        </a:p>
      </dsp:txBody>
      <dsp:txXfrm>
        <a:off x="2732768" y="0"/>
        <a:ext cx="2202152" cy="880268"/>
      </dsp:txXfrm>
    </dsp:sp>
    <dsp:sp modelId="{31B5A5D4-0F33-4F13-A2D5-3E28F9F99CD2}">
      <dsp:nvSpPr>
        <dsp:cNvPr id="0" name=""/>
        <dsp:cNvSpPr/>
      </dsp:nvSpPr>
      <dsp:spPr>
        <a:xfrm>
          <a:off x="1798189" y="2685292"/>
          <a:ext cx="1686007" cy="764376"/>
        </a:xfrm>
        <a:prstGeom prst="rect">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Program Specialist </a:t>
          </a:r>
        </a:p>
        <a:p>
          <a:pPr marL="0" lvl="0" indent="0" algn="ctr" defTabSz="711200">
            <a:lnSpc>
              <a:spcPct val="90000"/>
            </a:lnSpc>
            <a:spcBef>
              <a:spcPct val="0"/>
            </a:spcBef>
            <a:spcAft>
              <a:spcPct val="35000"/>
            </a:spcAft>
            <a:buNone/>
          </a:pPr>
          <a:r>
            <a:rPr lang="en-US" sz="1600" kern="1200" dirty="0"/>
            <a:t>John Matthews</a:t>
          </a:r>
        </a:p>
      </dsp:txBody>
      <dsp:txXfrm>
        <a:off x="1798189" y="2685292"/>
        <a:ext cx="1686007" cy="764376"/>
      </dsp:txXfrm>
    </dsp:sp>
    <dsp:sp modelId="{1CAFE923-8383-418A-B3CA-F78B3E36D412}">
      <dsp:nvSpPr>
        <dsp:cNvPr id="0" name=""/>
        <dsp:cNvSpPr/>
      </dsp:nvSpPr>
      <dsp:spPr>
        <a:xfrm>
          <a:off x="3895858" y="2685292"/>
          <a:ext cx="1995125" cy="753575"/>
        </a:xfrm>
        <a:prstGeom prst="rect">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Operations Coordinator </a:t>
          </a:r>
        </a:p>
        <a:p>
          <a:pPr marL="0" lvl="0" indent="0" algn="ctr" defTabSz="666750">
            <a:lnSpc>
              <a:spcPct val="90000"/>
            </a:lnSpc>
            <a:spcBef>
              <a:spcPct val="0"/>
            </a:spcBef>
            <a:spcAft>
              <a:spcPct val="35000"/>
            </a:spcAft>
            <a:buNone/>
          </a:pPr>
          <a:r>
            <a:rPr lang="en-US" sz="1500" kern="1200" dirty="0"/>
            <a:t>Richard Pryor</a:t>
          </a:r>
        </a:p>
      </dsp:txBody>
      <dsp:txXfrm>
        <a:off x="3895858" y="2685292"/>
        <a:ext cx="1995125" cy="753575"/>
      </dsp:txXfrm>
    </dsp:sp>
    <dsp:sp modelId="{EBFEDA26-F2C8-4E99-988C-9E71C5681CF0}">
      <dsp:nvSpPr>
        <dsp:cNvPr id="0" name=""/>
        <dsp:cNvSpPr/>
      </dsp:nvSpPr>
      <dsp:spPr>
        <a:xfrm>
          <a:off x="1090377" y="1142999"/>
          <a:ext cx="2120878" cy="770443"/>
        </a:xfrm>
        <a:prstGeom prst="rect">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US" sz="1600" kern="1200" dirty="0"/>
            <a:t>General Counsel</a:t>
          </a:r>
        </a:p>
        <a:p>
          <a:pPr marL="0" lvl="0" indent="0" algn="ctr" defTabSz="711200">
            <a:lnSpc>
              <a:spcPct val="100000"/>
            </a:lnSpc>
            <a:spcBef>
              <a:spcPct val="0"/>
            </a:spcBef>
            <a:spcAft>
              <a:spcPts val="0"/>
            </a:spcAft>
            <a:buNone/>
          </a:pPr>
          <a:r>
            <a:rPr lang="en-US" sz="1600" kern="1200" dirty="0"/>
            <a:t>Rick Masters</a:t>
          </a:r>
        </a:p>
        <a:p>
          <a:pPr marL="0" lvl="0" indent="0" algn="ctr" defTabSz="711200">
            <a:lnSpc>
              <a:spcPct val="100000"/>
            </a:lnSpc>
            <a:spcBef>
              <a:spcPct val="0"/>
            </a:spcBef>
            <a:spcAft>
              <a:spcPts val="0"/>
            </a:spcAft>
            <a:buNone/>
          </a:pPr>
          <a:r>
            <a:rPr lang="en-US" sz="1600" kern="1200" dirty="0"/>
            <a:t>(Contract Employee)</a:t>
          </a:r>
        </a:p>
      </dsp:txBody>
      <dsp:txXfrm>
        <a:off x="1090377" y="1142999"/>
        <a:ext cx="2120878" cy="77044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4F296C5D-06EF-48F7-90AA-F53D3A9EB957}" type="datetimeFigureOut">
              <a:rPr lang="en-US" smtClean="0"/>
              <a:t>10/11/2019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C3FEC93F-63A2-4BD6-B06B-77CBDF9DF9DB}" type="slidenum">
              <a:rPr lang="en-US" smtClean="0"/>
              <a:t>‹#›</a:t>
            </a:fld>
            <a:endParaRPr lang="en-US"/>
          </a:p>
        </p:txBody>
      </p:sp>
    </p:spTree>
    <p:extLst>
      <p:ext uri="{BB962C8B-B14F-4D97-AF65-F5344CB8AC3E}">
        <p14:creationId xmlns:p14="http://schemas.microsoft.com/office/powerpoint/2010/main" val="3001468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C4321FEC-EB83-433E-AA68-652025F7417D}" type="datetimeFigureOut">
              <a:rPr lang="en-US" smtClean="0"/>
              <a:t>10/11/2019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504D1A6F-3DEF-463C-B8D4-95A7E6ABC6DE}" type="slidenum">
              <a:rPr lang="en-US" smtClean="0"/>
              <a:t>‹#›</a:t>
            </a:fld>
            <a:endParaRPr lang="en-US"/>
          </a:p>
        </p:txBody>
      </p:sp>
    </p:spTree>
    <p:extLst>
      <p:ext uri="{BB962C8B-B14F-4D97-AF65-F5344CB8AC3E}">
        <p14:creationId xmlns:p14="http://schemas.microsoft.com/office/powerpoint/2010/main" val="127948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Ladies and Gentlemen, to the very first Webinar of the Children’s Interstate Children’s Compact Commission.  </a:t>
            </a:r>
          </a:p>
          <a:p>
            <a:endParaRPr lang="en-US" baseline="0" dirty="0"/>
          </a:p>
          <a:p>
            <a:r>
              <a:rPr lang="en-US" baseline="0" dirty="0"/>
              <a:t>I am Steve Hogan, the Executive Director, and will be your moderator today.  Rosemarie Kraeger, the Training and Public relations Committee Chair, is on line with us as well, and it is in support of her committee that the Webinar format we will be trying today.  Good Afternoon  Rosemarie. </a:t>
            </a:r>
          </a:p>
          <a:p>
            <a:endParaRPr lang="en-US" baseline="0" dirty="0"/>
          </a:p>
          <a:p>
            <a:r>
              <a:rPr lang="en-US" baseline="0" dirty="0"/>
              <a:t>Also with me, is John Mathews and Richard Pryor, from the National Office, who will receive your written questions at any time, but we would prefer that questions through the microphone, be taken at the end of the presentation. </a:t>
            </a:r>
          </a:p>
          <a:p>
            <a:endParaRPr lang="en-US" baseline="0" dirty="0"/>
          </a:p>
          <a:p>
            <a:r>
              <a:rPr lang="en-US" baseline="0" dirty="0"/>
              <a:t>The Purpose of todays Webinar is to orient the audience towards the basic foundation, purpose, scope, and function of the compact, while also testing the viability of this format for future iterations.  This is scheduled to be the first of four such hosted Webinars, in support of training the Commission in the states, and other interested stakeholders.  We are so very pleased that you were able to join us today </a:t>
            </a:r>
            <a:endParaRPr lang="en-US" dirty="0"/>
          </a:p>
        </p:txBody>
      </p:sp>
      <p:sp>
        <p:nvSpPr>
          <p:cNvPr id="4" name="Slide Number Placeholder 3"/>
          <p:cNvSpPr>
            <a:spLocks noGrp="1"/>
          </p:cNvSpPr>
          <p:nvPr>
            <p:ph type="sldNum" sz="quarter" idx="10"/>
          </p:nvPr>
        </p:nvSpPr>
        <p:spPr/>
        <p:txBody>
          <a:bodyPr/>
          <a:lstStyle/>
          <a:p>
            <a:fld id="{5C6DC249-E1F0-4F30-B39A-41CAF840E13D}" type="slidenum">
              <a:rPr lang="en-US" smtClean="0"/>
              <a:t>1</a:t>
            </a:fld>
            <a:endParaRPr lang="en-US"/>
          </a:p>
        </p:txBody>
      </p:sp>
    </p:spTree>
    <p:extLst>
      <p:ext uri="{BB962C8B-B14F-4D97-AF65-F5344CB8AC3E}">
        <p14:creationId xmlns:p14="http://schemas.microsoft.com/office/powerpoint/2010/main" val="34983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Article</a:t>
            </a:r>
            <a:r>
              <a:rPr lang="en-US" baseline="0" dirty="0"/>
              <a:t> five, placement and attendance, the compact stipulates that the receiving state shall initially honor the placement of a student at the point in their educational career where the sending state ended. </a:t>
            </a:r>
          </a:p>
          <a:p>
            <a:endParaRPr lang="en-US" baseline="0" dirty="0"/>
          </a:p>
          <a:p>
            <a:r>
              <a:rPr lang="en-US" baseline="0" dirty="0"/>
              <a:t>This pertains to Honors courses, advanced placement, vocational training, etc. Essentially, this function of the compact seeks to be he bridging agent described earlier, and the least disruptive option, generally.  </a:t>
            </a:r>
          </a:p>
          <a:p>
            <a:endParaRPr lang="en-US" baseline="0" dirty="0"/>
          </a:p>
          <a:p>
            <a:r>
              <a:rPr lang="en-US" baseline="0" dirty="0"/>
              <a:t>The Receiving state still have the authority to subsequently assess the student, and determine if this placement is the best course for the student</a:t>
            </a:r>
          </a:p>
          <a:p>
            <a:endParaRPr lang="en-US" baseline="0" dirty="0"/>
          </a:p>
          <a:p>
            <a:r>
              <a:rPr lang="en-US" baseline="0" dirty="0"/>
              <a:t>Special education requires comparable services, to be provided for those students with special needs, based upon the child’s current Individualized Education Program- and is in compliance with the Individuals with Disabilities Education Act, in order to provide the special needs military child with equal access to education. </a:t>
            </a:r>
          </a:p>
          <a:p>
            <a:endParaRPr lang="en-US" baseline="0" dirty="0"/>
          </a:p>
          <a:p>
            <a:r>
              <a:rPr lang="en-US" baseline="0" dirty="0"/>
              <a:t>Subsequent evaluations to determine further courses of action are also discussed, as appropriate, and within the authority of the receiving state.   </a:t>
            </a:r>
          </a:p>
          <a:p>
            <a:endParaRPr lang="en-US" baseline="0" dirty="0"/>
          </a:p>
          <a:p>
            <a:r>
              <a:rPr lang="en-US" baseline="0" dirty="0"/>
              <a:t>In respect to absences related to deployment activities, excused absences of a reasonable duration are stipulated for a child with a parent either returning from, or departing to a combat zone deployment.  This amount of excused absence is left at the discretion of the superintendent</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10</a:t>
            </a:fld>
            <a:endParaRPr lang="en-US"/>
          </a:p>
        </p:txBody>
      </p:sp>
    </p:spTree>
    <p:extLst>
      <p:ext uri="{BB962C8B-B14F-4D97-AF65-F5344CB8AC3E}">
        <p14:creationId xmlns:p14="http://schemas.microsoft.com/office/powerpoint/2010/main" val="3622678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Article</a:t>
            </a:r>
            <a:r>
              <a:rPr lang="en-US" baseline="0" dirty="0"/>
              <a:t> six, eligibility and enrollment provisions are stipulated.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Essentially, it allows a special power of attorney guardianship for a military child who has been placed in the care of a non-custodial parent.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allows the child to remain enrolled if the non-custodial guardian residence is outside of the normal school district,  while prohibiting the district from charging tuition if this condition exits.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Further, inclusion in extracurricular activities will be facilitated, to the extent of the child’s abilities and qualification.</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11</a:t>
            </a:fld>
            <a:endParaRPr lang="en-US"/>
          </a:p>
        </p:txBody>
      </p:sp>
    </p:spTree>
    <p:extLst>
      <p:ext uri="{BB962C8B-B14F-4D97-AF65-F5344CB8AC3E}">
        <p14:creationId xmlns:p14="http://schemas.microsoft.com/office/powerpoint/2010/main" val="281829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article seven, the compact addresses graduation requirements, which is likely the aspect of the compact with the greatest urgency and impact.  </a:t>
            </a:r>
          </a:p>
          <a:p>
            <a:endParaRPr lang="en-US" baseline="0" dirty="0"/>
          </a:p>
          <a:p>
            <a:r>
              <a:rPr lang="en-US" baseline="0" dirty="0"/>
              <a:t>Essentially, it looks to cooperative solutions to ensure that a student, who has measured up to their part of the bargain, will not be delayed receiving a diploma if their schools change before or during their senior year. </a:t>
            </a:r>
          </a:p>
          <a:p>
            <a:endParaRPr lang="en-US" baseline="0" dirty="0"/>
          </a:p>
          <a:p>
            <a:r>
              <a:rPr lang="en-US" baseline="0" dirty="0"/>
              <a:t>The receiving state has latitudes to accept or waive required coursework, if similar coursework had been completed, or to identify alternative solutions to facilitate an on time graduation. </a:t>
            </a:r>
          </a:p>
          <a:p>
            <a:endParaRPr lang="en-US" baseline="0" dirty="0"/>
          </a:p>
          <a:p>
            <a:r>
              <a:rPr lang="en-US" baseline="0" dirty="0"/>
              <a:t>If the receiving state is not able to award a diploma, and with all other alternatives being considered, the sending state school may award a diploma contingent upon their own standards, so that again the student will graduate on time.  </a:t>
            </a:r>
          </a:p>
          <a:p>
            <a:endParaRPr lang="en-US" baseline="0" dirty="0"/>
          </a:p>
          <a:p>
            <a:r>
              <a:rPr lang="en-US" baseline="0" dirty="0"/>
              <a:t>Additionally, the states shall accept exit exams or end of course exams from the sending state, if practical. </a:t>
            </a:r>
            <a:endParaRPr lang="en-US" dirty="0"/>
          </a:p>
        </p:txBody>
      </p:sp>
      <p:sp>
        <p:nvSpPr>
          <p:cNvPr id="4" name="Slide Number Placeholder 3"/>
          <p:cNvSpPr>
            <a:spLocks noGrp="1"/>
          </p:cNvSpPr>
          <p:nvPr>
            <p:ph type="sldNum" sz="quarter" idx="10"/>
          </p:nvPr>
        </p:nvSpPr>
        <p:spPr/>
        <p:txBody>
          <a:bodyPr/>
          <a:lstStyle/>
          <a:p>
            <a:fld id="{5C6DC249-E1F0-4F30-B39A-41CAF840E13D}" type="slidenum">
              <a:rPr lang="en-US" smtClean="0"/>
              <a:t>12</a:t>
            </a:fld>
            <a:endParaRPr lang="en-US"/>
          </a:p>
        </p:txBody>
      </p:sp>
    </p:spTree>
    <p:extLst>
      <p:ext uri="{BB962C8B-B14F-4D97-AF65-F5344CB8AC3E}">
        <p14:creationId xmlns:p14="http://schemas.microsoft.com/office/powerpoint/2010/main" val="94275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a:t>
            </a:r>
            <a:r>
              <a:rPr lang="en-US" baseline="0" dirty="0"/>
              <a:t> Commission consists of the 46 states and one district, as described prior, and each member state is represented on the National Commission with one voting member. </a:t>
            </a:r>
          </a:p>
          <a:p>
            <a:endParaRPr lang="en-US" baseline="0" dirty="0"/>
          </a:p>
          <a:p>
            <a:r>
              <a:rPr lang="en-US" baseline="0" dirty="0"/>
              <a:t>Depicted here, are the management duties and responsibilities of the National Commission.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13</a:t>
            </a:fld>
            <a:endParaRPr lang="en-US"/>
          </a:p>
        </p:txBody>
      </p:sp>
    </p:spTree>
    <p:extLst>
      <p:ext uri="{BB962C8B-B14F-4D97-AF65-F5344CB8AC3E}">
        <p14:creationId xmlns:p14="http://schemas.microsoft.com/office/powerpoint/2010/main" val="14278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state,</a:t>
            </a:r>
            <a:r>
              <a:rPr lang="en-US" baseline="0" dirty="0"/>
              <a:t> in turn, sets up its own Commission, governed by Article 8 of the Compact. </a:t>
            </a:r>
          </a:p>
          <a:p>
            <a:endParaRPr lang="en-US" baseline="0" dirty="0"/>
          </a:p>
          <a:p>
            <a:r>
              <a:rPr lang="en-US" baseline="0" dirty="0"/>
              <a:t>The State Commissioner, serves as the primary point of contact for all Interstate business, and will be advised by the National Commission, National Executive Committee, or National Office on any matter of impact to his state. </a:t>
            </a:r>
          </a:p>
          <a:p>
            <a:endParaRPr lang="en-US" baseline="0" dirty="0"/>
          </a:p>
          <a:p>
            <a:r>
              <a:rPr lang="en-US" baseline="0" dirty="0"/>
              <a:t>The State Council membership will be determined by the state, as a body, but must include:</a:t>
            </a:r>
          </a:p>
          <a:p>
            <a:endParaRPr lang="en-US" baseline="0" dirty="0"/>
          </a:p>
          <a:p>
            <a:r>
              <a:rPr lang="en-US" baseline="0" dirty="0"/>
              <a:t>The State SPT of Ed</a:t>
            </a:r>
          </a:p>
          <a:p>
            <a:r>
              <a:rPr lang="en-US" baseline="0" dirty="0"/>
              <a:t>SPT of a school district with a high concentration of military children</a:t>
            </a:r>
          </a:p>
          <a:p>
            <a:r>
              <a:rPr lang="en-US" baseline="0" dirty="0"/>
              <a:t>Rep. from a Military installation</a:t>
            </a:r>
          </a:p>
          <a:p>
            <a:r>
              <a:rPr lang="en-US" baseline="0" dirty="0"/>
              <a:t>Rep(S) from the Legislative and Ex. Branch of Gov.</a:t>
            </a:r>
          </a:p>
          <a:p>
            <a:r>
              <a:rPr lang="en-US" baseline="0" dirty="0"/>
              <a:t>And other stakeholders as the state council deems appropriate. </a:t>
            </a:r>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14</a:t>
            </a:fld>
            <a:endParaRPr lang="en-US"/>
          </a:p>
        </p:txBody>
      </p:sp>
    </p:spTree>
    <p:extLst>
      <p:ext uri="{BB962C8B-B14F-4D97-AF65-F5344CB8AC3E}">
        <p14:creationId xmlns:p14="http://schemas.microsoft.com/office/powerpoint/2010/main" val="418101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National</a:t>
            </a:r>
            <a:r>
              <a:rPr lang="en-US" baseline="0" dirty="0"/>
              <a:t> Office, we view the State Commission  as the center of gravity, and also the engine of progress for the entire execution process. </a:t>
            </a:r>
          </a:p>
          <a:p>
            <a:endParaRPr lang="en-US" baseline="0" dirty="0"/>
          </a:p>
          <a:p>
            <a:r>
              <a:rPr lang="en-US" baseline="0" dirty="0"/>
              <a:t>The State Commissioner in each state, is responsible for ensuring the following depicted on the slide, which is the first of two slides.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15</a:t>
            </a:fld>
            <a:endParaRPr lang="en-US"/>
          </a:p>
        </p:txBody>
      </p:sp>
    </p:spTree>
    <p:extLst>
      <p:ext uri="{BB962C8B-B14F-4D97-AF65-F5344CB8AC3E}">
        <p14:creationId xmlns:p14="http://schemas.microsoft.com/office/powerpoint/2010/main" val="1807312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slide that depicts the Role of the State</a:t>
            </a:r>
            <a:r>
              <a:rPr lang="en-US" baseline="0" dirty="0"/>
              <a:t> Commissioner. </a:t>
            </a:r>
          </a:p>
          <a:p>
            <a:endParaRPr lang="en-US" baseline="0" dirty="0"/>
          </a:p>
          <a:p>
            <a:r>
              <a:rPr lang="en-US" baseline="0" dirty="0"/>
              <a:t>The last bullet that speaks to working relationships is the most informative, in that through state to state collaboration, and good faith exhibited by all parties concerned, the Compact will meet its purpose and scope.</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16</a:t>
            </a:fld>
            <a:endParaRPr lang="en-US"/>
          </a:p>
        </p:txBody>
      </p:sp>
    </p:spTree>
    <p:extLst>
      <p:ext uri="{BB962C8B-B14F-4D97-AF65-F5344CB8AC3E}">
        <p14:creationId xmlns:p14="http://schemas.microsoft.com/office/powerpoint/2010/main" val="415084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depicts the responsibilities of the state Council. Essentially, it advises, develops policies, and promotes the decentralization of the compact for execution at the local education agency level. </a:t>
            </a:r>
          </a:p>
          <a:p>
            <a:endParaRPr lang="en-US" baseline="0" dirty="0"/>
          </a:p>
          <a:p>
            <a:r>
              <a:rPr lang="en-US" baseline="0" dirty="0"/>
              <a:t>The last bullet, depicted in Red, acknowledges that state compacts from state to state will differ from the model language on occasion, while maintaining the overarching intent.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17</a:t>
            </a:fld>
            <a:endParaRPr lang="en-US"/>
          </a:p>
        </p:txBody>
      </p:sp>
    </p:spTree>
    <p:extLst>
      <p:ext uri="{BB962C8B-B14F-4D97-AF65-F5344CB8AC3E}">
        <p14:creationId xmlns:p14="http://schemas.microsoft.com/office/powerpoint/2010/main" val="935849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function as Ex dir. at that of the MIC3 staff, </a:t>
            </a:r>
            <a:r>
              <a:rPr lang="en-US" baseline="0" dirty="0"/>
              <a:t>is to act as the secretariat of the national Commission,  and National Executive Council, while providing assistance to the state commissions as necessary.  </a:t>
            </a:r>
          </a:p>
          <a:p>
            <a:endParaRPr lang="en-US" baseline="0" dirty="0"/>
          </a:p>
          <a:p>
            <a:r>
              <a:rPr lang="en-US" baseline="0" dirty="0"/>
              <a:t>Ordinarily, we act as a facilitator between the states, or an executor for the National bodies.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18</a:t>
            </a:fld>
            <a:endParaRPr lang="en-US"/>
          </a:p>
        </p:txBody>
      </p:sp>
    </p:spTree>
    <p:extLst>
      <p:ext uri="{BB962C8B-B14F-4D97-AF65-F5344CB8AC3E}">
        <p14:creationId xmlns:p14="http://schemas.microsoft.com/office/powerpoint/2010/main" val="4071303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services provided from the National office to the Commission membership. </a:t>
            </a:r>
          </a:p>
          <a:p>
            <a:endParaRPr lang="en-US" dirty="0"/>
          </a:p>
          <a:p>
            <a:r>
              <a:rPr lang="en-US" dirty="0"/>
              <a:t>As</a:t>
            </a:r>
            <a:r>
              <a:rPr lang="en-US" baseline="0" dirty="0"/>
              <a:t> the green highlighted portion attests, any activity that furthers the interests of the greater commission, is our absolute priority- even if the tasks are not mentioned here. </a:t>
            </a:r>
            <a:endParaRPr lang="en-US" dirty="0"/>
          </a:p>
          <a:p>
            <a:endParaRPr lang="en-US" dirty="0"/>
          </a:p>
          <a:p>
            <a:r>
              <a:rPr lang="en-US" dirty="0"/>
              <a:t>Logistical</a:t>
            </a:r>
            <a:r>
              <a:rPr lang="en-US" baseline="0" dirty="0"/>
              <a:t> support, as in today’s webinar, are also conducted as needed.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19</a:t>
            </a:fld>
            <a:endParaRPr lang="en-US"/>
          </a:p>
        </p:txBody>
      </p:sp>
    </p:spTree>
    <p:extLst>
      <p:ext uri="{BB962C8B-B14F-4D97-AF65-F5344CB8AC3E}">
        <p14:creationId xmlns:p14="http://schemas.microsoft.com/office/powerpoint/2010/main" val="391643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military</a:t>
            </a:r>
            <a:r>
              <a:rPr lang="en-US" baseline="0" dirty="0"/>
              <a:t> child faces a great many challenges, as the Military family transfer from one assignment to the next in support of our common defense.  It has occurred to me, that in this entire equation, the child in a military family is the only individual that did not volunteer for their circumstances, but without doubt must bear the strains and sacrifices that such high mobility entail.  </a:t>
            </a:r>
          </a:p>
          <a:p>
            <a:endParaRPr lang="en-US" baseline="0" dirty="0"/>
          </a:p>
          <a:p>
            <a:r>
              <a:rPr lang="en-US" baseline="0" dirty="0"/>
              <a:t>This slide depicts some of the academic challenges that this child must overcome, while being transferred on average six to nine times during their school ages.</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a:t>
            </a:fld>
            <a:endParaRPr lang="en-US"/>
          </a:p>
        </p:txBody>
      </p:sp>
    </p:spTree>
    <p:extLst>
      <p:ext uri="{BB962C8B-B14F-4D97-AF65-F5344CB8AC3E}">
        <p14:creationId xmlns:p14="http://schemas.microsoft.com/office/powerpoint/2010/main" val="38013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refers to the MIC3 website, which is the central communications hub for facilitation of activities. </a:t>
            </a:r>
          </a:p>
          <a:p>
            <a:endParaRPr lang="en-US" dirty="0"/>
          </a:p>
          <a:p>
            <a:r>
              <a:rPr lang="en-US" dirty="0"/>
              <a:t>It is a very detailed,</a:t>
            </a:r>
            <a:r>
              <a:rPr lang="en-US" baseline="0" dirty="0"/>
              <a:t> and often used resource in many areas, designed to facilitate service to the commission, and the general populace that have questions or require assistance.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20</a:t>
            </a:fld>
            <a:endParaRPr lang="en-US"/>
          </a:p>
        </p:txBody>
      </p:sp>
    </p:spTree>
    <p:extLst>
      <p:ext uri="{BB962C8B-B14F-4D97-AF65-F5344CB8AC3E}">
        <p14:creationId xmlns:p14="http://schemas.microsoft.com/office/powerpoint/2010/main" val="10791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depicts some of the training assistance devices that are constructed, for use in furthering the training of State Commissions, School Liaison officers, etc.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21</a:t>
            </a:fld>
            <a:endParaRPr lang="en-US"/>
          </a:p>
        </p:txBody>
      </p:sp>
    </p:spTree>
    <p:extLst>
      <p:ext uri="{BB962C8B-B14F-4D97-AF65-F5344CB8AC3E}">
        <p14:creationId xmlns:p14="http://schemas.microsoft.com/office/powerpoint/2010/main" val="210377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this time, I would like to open discussion to the field, and invite anyone to discuss a circumstance, success or failure, of the Compact where the provisions were useful in a final determination?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04D1A6F-3DEF-463C-B8D4-95A7E6ABC6DE}" type="slidenum">
              <a:rPr lang="en-US" smtClean="0"/>
              <a:t>22</a:t>
            </a:fld>
            <a:endParaRPr lang="en-US"/>
          </a:p>
        </p:txBody>
      </p:sp>
    </p:spTree>
    <p:extLst>
      <p:ext uri="{BB962C8B-B14F-4D97-AF65-F5344CB8AC3E}">
        <p14:creationId xmlns:p14="http://schemas.microsoft.com/office/powerpoint/2010/main" val="3324613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B39B29-A4D5-46D9-A70A-C1B79F09A294}" type="slidenum">
              <a:rPr lang="en-US"/>
              <a:pPr fontAlgn="base">
                <a:spcBef>
                  <a:spcPct val="0"/>
                </a:spcBef>
                <a:spcAft>
                  <a:spcPct val="0"/>
                </a:spcAft>
                <a:defRPr/>
              </a:pPr>
              <a:t>23</a:t>
            </a:fld>
            <a:endParaRPr lang="en-US"/>
          </a:p>
        </p:txBody>
      </p:sp>
      <p:sp>
        <p:nvSpPr>
          <p:cNvPr id="2" name="Notes Placeholder 1"/>
          <p:cNvSpPr>
            <a:spLocks noGrp="1"/>
          </p:cNvSpPr>
          <p:nvPr>
            <p:ph type="body" idx="1"/>
          </p:nvPr>
        </p:nvSpPr>
        <p:spPr/>
        <p:txBody>
          <a:bodyPr/>
          <a:lstStyle/>
          <a:p>
            <a:r>
              <a:rPr lang="en-US" dirty="0"/>
              <a:t>In terms of summary, this slide really</a:t>
            </a:r>
            <a:r>
              <a:rPr lang="en-US" baseline="0" dirty="0"/>
              <a:t> speaks for itself.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a:t>
            </a:r>
            <a:r>
              <a:rPr lang="en-US" baseline="0" dirty="0"/>
              <a:t> all of the challenges these children face are not academic in nature. The lifestyle, in and of itself demonstrates periods of frequent absenteeism of one or more parent,  stress from family member deployments, concern of a loved one in harm’s way, constant re-adjustment to the change in the family unit, from departing, returning, or at home military parents which have an increased workload, and other intangible affects that  generate stress on the family group. </a:t>
            </a:r>
          </a:p>
          <a:p>
            <a:endParaRPr lang="en-US" baseline="0" dirty="0"/>
          </a:p>
          <a:p>
            <a:r>
              <a:rPr lang="en-US" baseline="0" dirty="0"/>
              <a:t>This compact, seeks to remove or diminish one aspect of this hardship that affects the military child, by a comprehensive, cooperative, and functional policy of states, who understand the need and are dedicated to lessening the strife that the military child “did not volunteer” to endure.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3</a:t>
            </a:fld>
            <a:endParaRPr lang="en-US"/>
          </a:p>
        </p:txBody>
      </p:sp>
    </p:spTree>
    <p:extLst>
      <p:ext uri="{BB962C8B-B14F-4D97-AF65-F5344CB8AC3E}">
        <p14:creationId xmlns:p14="http://schemas.microsoft.com/office/powerpoint/2010/main" val="256275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66B8A4-24A6-47AD-BAC0-9843F2955120}" type="slidenum">
              <a:rPr lang="en-US"/>
              <a:pPr fontAlgn="base">
                <a:spcBef>
                  <a:spcPct val="0"/>
                </a:spcBef>
                <a:spcAft>
                  <a:spcPct val="0"/>
                </a:spcAft>
                <a:defRPr/>
              </a:pPr>
              <a:t>4</a:t>
            </a:fld>
            <a:endParaRPr lang="en-US"/>
          </a:p>
        </p:txBody>
      </p:sp>
      <p:sp>
        <p:nvSpPr>
          <p:cNvPr id="2" name="Notes Placeholder 1"/>
          <p:cNvSpPr>
            <a:spLocks noGrp="1"/>
          </p:cNvSpPr>
          <p:nvPr>
            <p:ph type="body" idx="1"/>
          </p:nvPr>
        </p:nvSpPr>
        <p:spPr/>
        <p:txBody>
          <a:bodyPr/>
          <a:lstStyle/>
          <a:p>
            <a:r>
              <a:rPr lang="en-US" dirty="0"/>
              <a:t>For this</a:t>
            </a:r>
            <a:r>
              <a:rPr lang="en-US" baseline="0" dirty="0"/>
              <a:t> purpose, the Compact was enacted in 2008, and with a process that has involved professionals from many stratospheres, has continued to grow to the point where nearly 98 percent of military children are offered the same degree of protection afforded from this partnership.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a:t>
            </a:r>
            <a:r>
              <a:rPr lang="en-US" baseline="0" dirty="0"/>
              <a:t> the member states, and District of Columbia, depicted in blue- that are full voting members in the compact</a:t>
            </a:r>
            <a:r>
              <a:rPr lang="en-US" baseline="0"/>
              <a:t>.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5</a:t>
            </a:fld>
            <a:endParaRPr lang="en-US"/>
          </a:p>
        </p:txBody>
      </p:sp>
    </p:spTree>
    <p:extLst>
      <p:ext uri="{BB962C8B-B14F-4D97-AF65-F5344CB8AC3E}">
        <p14:creationId xmlns:p14="http://schemas.microsoft.com/office/powerpoint/2010/main" val="269193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of two slides</a:t>
            </a:r>
            <a:r>
              <a:rPr lang="en-US" baseline="0" dirty="0"/>
              <a:t> that illustrate the major points of the Compact. </a:t>
            </a:r>
          </a:p>
          <a:p>
            <a:endParaRPr lang="en-US" baseline="0" dirty="0"/>
          </a:p>
          <a:p>
            <a:r>
              <a:rPr lang="en-US" baseline="0" dirty="0"/>
              <a:t>The focus is on the transitioning the student from one school district to the next, and those issues of enrollment, placement, attendance, eligibility, and graduation articulated in the first bullet will be further explained later in the presentation.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children of all active component Service members, under USC Title 10, are eligible for protections under the compact. And also those leaving service for a one year time period, after discharge.</a:t>
            </a:r>
            <a:endParaRPr lang="en-US" dirty="0"/>
          </a:p>
          <a:p>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6</a:t>
            </a:fld>
            <a:endParaRPr lang="en-US"/>
          </a:p>
        </p:txBody>
      </p:sp>
    </p:spTree>
    <p:extLst>
      <p:ext uri="{BB962C8B-B14F-4D97-AF65-F5344CB8AC3E}">
        <p14:creationId xmlns:p14="http://schemas.microsoft.com/office/powerpoint/2010/main" val="336849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dirty="0"/>
              <a:t>Once again, the focus of the compact is on the “Transition” of the</a:t>
            </a:r>
            <a:r>
              <a:rPr lang="en-US" altLang="en-US" baseline="0" dirty="0"/>
              <a:t> child, and not to dictate or interfere with locally adopted standards of instruction. </a:t>
            </a:r>
          </a:p>
          <a:p>
            <a:pPr eaLnBrk="1" hangingPunct="1">
              <a:spcBef>
                <a:spcPct val="0"/>
              </a:spcBef>
            </a:pPr>
            <a:endParaRPr lang="en-US" altLang="en-US" baseline="0" dirty="0"/>
          </a:p>
          <a:p>
            <a:pPr eaLnBrk="1" hangingPunct="1">
              <a:spcBef>
                <a:spcPct val="0"/>
              </a:spcBef>
            </a:pPr>
            <a:r>
              <a:rPr lang="en-US" altLang="en-US" baseline="0" dirty="0"/>
              <a:t>I have described this body as a “bridging agent”, that allows the sending and receiving state school districts and compact commissions, with full knowledge of the provisions of the compact, walk together with the family across this bridge. </a:t>
            </a:r>
          </a:p>
          <a:p>
            <a:pPr eaLnBrk="1" hangingPunct="1">
              <a:spcBef>
                <a:spcPct val="0"/>
              </a:spcBef>
            </a:pPr>
            <a:endParaRPr lang="en-US" altLang="en-US" baseline="0" dirty="0"/>
          </a:p>
          <a:p>
            <a:pPr eaLnBrk="1" hangingPunct="1">
              <a:spcBef>
                <a:spcPct val="0"/>
              </a:spcBef>
            </a:pPr>
            <a:r>
              <a:rPr lang="en-US" altLang="en-US" baseline="0" dirty="0"/>
              <a:t>In doing so, the goal is that the best possible circumstance can be realized for the child, with the least amount of stress or complication. </a:t>
            </a:r>
            <a:endParaRPr lang="en-US" altLang="en-US" dirty="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6799C-C39B-48D1-99A5-E941F3042412}"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depicts the articles of the compact, as they currently exist. We will be discussing the ones depicted in Red individually,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8</a:t>
            </a:fld>
            <a:endParaRPr lang="en-US"/>
          </a:p>
        </p:txBody>
      </p:sp>
    </p:spTree>
    <p:extLst>
      <p:ext uri="{BB962C8B-B14F-4D97-AF65-F5344CB8AC3E}">
        <p14:creationId xmlns:p14="http://schemas.microsoft.com/office/powerpoint/2010/main" val="3909782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four, deals</a:t>
            </a:r>
            <a:r>
              <a:rPr lang="en-US" baseline="0" dirty="0"/>
              <a:t> with issues surrounding enrollment of the child with the intention of streamlining this process as much as possible. </a:t>
            </a:r>
          </a:p>
          <a:p>
            <a:endParaRPr lang="en-US" baseline="0" dirty="0"/>
          </a:p>
          <a:p>
            <a:r>
              <a:rPr lang="en-US" baseline="0" dirty="0"/>
              <a:t>It allows for Educational records to be hand carried, unofficially, from one state to the next, while official records are in transport through the normal channels, for conditional enrollment and placement of the student. </a:t>
            </a:r>
          </a:p>
          <a:p>
            <a:endParaRPr lang="en-US" baseline="0" dirty="0"/>
          </a:p>
          <a:p>
            <a:r>
              <a:rPr lang="en-US" baseline="0" dirty="0"/>
              <a:t> It further establishes the standard for the transfer of official records to a ten day span of time, if the parents are not permitted to hand carry the official records.  </a:t>
            </a:r>
          </a:p>
          <a:p>
            <a:endParaRPr lang="en-US" baseline="0" dirty="0"/>
          </a:p>
          <a:p>
            <a:r>
              <a:rPr lang="en-US" baseline="0" dirty="0"/>
              <a:t>For Immunizations, students will have a 30 day time period, once enrolled, to obtain the proper immunizations and vaccines.  </a:t>
            </a:r>
          </a:p>
          <a:p>
            <a:endParaRPr lang="en-US" baseline="0" dirty="0"/>
          </a:p>
          <a:p>
            <a:r>
              <a:rPr lang="en-US" baseline="0" dirty="0"/>
              <a:t>Kindergarten and first grade students shall be enrolled at their previously achieved level of the sending state, regardless of age </a:t>
            </a:r>
            <a:endParaRPr lang="en-US" dirty="0"/>
          </a:p>
        </p:txBody>
      </p:sp>
      <p:sp>
        <p:nvSpPr>
          <p:cNvPr id="4" name="Slide Number Placeholder 3"/>
          <p:cNvSpPr>
            <a:spLocks noGrp="1"/>
          </p:cNvSpPr>
          <p:nvPr>
            <p:ph type="sldNum" sz="quarter" idx="10"/>
          </p:nvPr>
        </p:nvSpPr>
        <p:spPr/>
        <p:txBody>
          <a:bodyPr/>
          <a:lstStyle/>
          <a:p>
            <a:fld id="{504D1A6F-3DEF-463C-B8D4-95A7E6ABC6DE}" type="slidenum">
              <a:rPr lang="en-US" smtClean="0"/>
              <a:t>9</a:t>
            </a:fld>
            <a:endParaRPr lang="en-US"/>
          </a:p>
        </p:txBody>
      </p:sp>
    </p:spTree>
    <p:extLst>
      <p:ext uri="{BB962C8B-B14F-4D97-AF65-F5344CB8AC3E}">
        <p14:creationId xmlns:p14="http://schemas.microsoft.com/office/powerpoint/2010/main" val="379858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7714A6-6372-4365-8145-BBB4806BA693}" type="datetime1">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CA6B-D86D-4469-B92F-A6D5ABFD370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6C2909-E9A7-415E-BF9B-14B4FAF896D8}" type="datetime1">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CA6B-D86D-4469-B92F-A6D5ABFD370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9F3A230-4682-4805-9450-F33640A31489}" type="datetime1">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CA6B-D86D-4469-B92F-A6D5ABFD3705}"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7ED1B39-1DCC-4859-8E3B-8FB8CFCFCF99}" type="datetime1">
              <a:rPr lang="en-US"/>
              <a:pPr>
                <a:defRPr/>
              </a:pPr>
              <a:t>10/11/2019</a:t>
            </a:fld>
            <a:endParaRPr lang="en-US"/>
          </a:p>
        </p:txBody>
      </p:sp>
      <p:sp>
        <p:nvSpPr>
          <p:cNvPr id="4" name="Footer Placeholder 4"/>
          <p:cNvSpPr>
            <a:spLocks noGrp="1"/>
          </p:cNvSpPr>
          <p:nvPr>
            <p:ph type="ftr" sz="quarter" idx="11"/>
          </p:nvPr>
        </p:nvSpPr>
        <p:spPr>
          <a:xfrm>
            <a:off x="193675" y="6249988"/>
            <a:ext cx="3786188"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793A9D-581B-4823-A4B4-541FF8D113B7}" type="slidenum">
              <a:rPr lang="en-US"/>
              <a:pPr>
                <a:defRPr/>
              </a:pPr>
              <a:t>‹#›</a:t>
            </a:fld>
            <a:endParaRPr lang="en-US"/>
          </a:p>
        </p:txBody>
      </p:sp>
    </p:spTree>
    <p:extLst>
      <p:ext uri="{BB962C8B-B14F-4D97-AF65-F5344CB8AC3E}">
        <p14:creationId xmlns:p14="http://schemas.microsoft.com/office/powerpoint/2010/main" val="73928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1D9F0F-0D84-4015-A820-2FE0D107ABB0}" type="datetime1">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CA6B-D86D-4469-B92F-A6D5ABFD3705}"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337430-CC39-4E8A-88BD-43AAFCE91BE0}" type="datetime1">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CA6B-D86D-4469-B92F-A6D5ABFD370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8D424F9-249A-4004-B4CA-9A14587F8CBD}" type="datetime1">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6CA6B-D86D-4469-B92F-A6D5ABFD3705}"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AD1209-597D-4B8E-AE7A-6092A78E626B}" type="datetime1">
              <a:rPr lang="en-US" smtClean="0"/>
              <a:t>10/11/2019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6CA6B-D86D-4469-B92F-A6D5ABFD370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EA0260-74C1-4261-ABAE-C89BA0BF8CEE}" type="datetime1">
              <a:rPr lang="en-US" smtClean="0"/>
              <a:t>10/11/2019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6CA6B-D86D-4469-B92F-A6D5ABFD370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CEC91EE-61C8-407D-9DD6-D836C6D217BE}" type="datetime1">
              <a:rPr lang="en-US" smtClean="0"/>
              <a:t>10/11/2019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6CA6B-D86D-4469-B92F-A6D5ABFD370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16CD15A-02A2-48B4-8D3F-9AD6EC2CE021}" type="datetime1">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6CA6B-D86D-4469-B92F-A6D5ABFD3705}"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5FF0-BA36-4D26-8EF1-3C39B0845B6F}" type="datetime1">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6CA6B-D86D-4469-B92F-A6D5ABFD3705}"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B9760B6-9576-4023-AFDE-DFA9AD5CE214}" type="datetime1">
              <a:rPr lang="en-US" smtClean="0"/>
              <a:t>10/11/2019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7A6CA6B-D86D-4469-B92F-A6D5ABFD3705}"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Launch%20Internet%20Explorer%20Browser.ln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8153400" cy="2209800"/>
          </a:xfrm>
        </p:spPr>
        <p:txBody>
          <a:bodyPr>
            <a:normAutofit/>
          </a:bodyPr>
          <a:lstStyle/>
          <a:p>
            <a:br>
              <a:rPr lang="en-US" sz="1100" dirty="0"/>
            </a:br>
            <a:r>
              <a:rPr lang="en-US" sz="3600" b="1" dirty="0"/>
              <a:t>ORIENTATION </a:t>
            </a:r>
            <a:br>
              <a:rPr lang="en-US" sz="3600" b="1" dirty="0"/>
            </a:br>
            <a:r>
              <a:rPr lang="en-US" sz="3600" b="1" dirty="0"/>
              <a:t>TO THE </a:t>
            </a:r>
            <a:br>
              <a:rPr lang="en-US" sz="3600" b="1" dirty="0"/>
            </a:br>
            <a:r>
              <a:rPr lang="en-US" sz="3600" b="1" dirty="0"/>
              <a:t>INTERSTATE COMPACT</a:t>
            </a:r>
          </a:p>
        </p:txBody>
      </p:sp>
      <p:sp>
        <p:nvSpPr>
          <p:cNvPr id="3" name="Subtitle 2"/>
          <p:cNvSpPr>
            <a:spLocks noGrp="1"/>
          </p:cNvSpPr>
          <p:nvPr>
            <p:ph type="subTitle" idx="1"/>
          </p:nvPr>
        </p:nvSpPr>
        <p:spPr>
          <a:xfrm>
            <a:off x="1371600" y="4495800"/>
            <a:ext cx="6324600" cy="838200"/>
          </a:xfrm>
        </p:spPr>
        <p:txBody>
          <a:bodyPr>
            <a:normAutofit/>
          </a:bodyPr>
          <a:lstStyle/>
          <a:p>
            <a:endParaRPr lang="en-US" b="1" dirty="0">
              <a:solidFill>
                <a:srgbClr val="C00000"/>
              </a:solidFill>
            </a:endParaRPr>
          </a:p>
        </p:txBody>
      </p:sp>
      <p:sp>
        <p:nvSpPr>
          <p:cNvPr id="5" name="Slide Number Placeholder 4"/>
          <p:cNvSpPr>
            <a:spLocks noGrp="1"/>
          </p:cNvSpPr>
          <p:nvPr>
            <p:ph type="sldNum" sz="quarter" idx="12"/>
          </p:nvPr>
        </p:nvSpPr>
        <p:spPr/>
        <p:txBody>
          <a:bodyPr/>
          <a:lstStyle/>
          <a:p>
            <a:fld id="{87A6CA6B-D86D-4469-B92F-A6D5ABFD3705}" type="slidenum">
              <a:rPr lang="en-US" smtClean="0"/>
              <a:pPr/>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3276600"/>
            <a:ext cx="3801292" cy="1371600"/>
          </a:xfrm>
          <a:prstGeom prst="rect">
            <a:avLst/>
          </a:prstGeom>
        </p:spPr>
      </p:pic>
    </p:spTree>
    <p:extLst>
      <p:ext uri="{BB962C8B-B14F-4D97-AF65-F5344CB8AC3E}">
        <p14:creationId xmlns:p14="http://schemas.microsoft.com/office/powerpoint/2010/main" val="3709772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362200"/>
            <a:ext cx="8000999" cy="3763963"/>
          </a:xfrm>
        </p:spPr>
        <p:txBody>
          <a:bodyPr>
            <a:normAutofit lnSpcReduction="10000"/>
          </a:bodyPr>
          <a:lstStyle/>
          <a:p>
            <a:pPr>
              <a:lnSpc>
                <a:spcPct val="80000"/>
              </a:lnSpc>
              <a:spcBef>
                <a:spcPct val="30000"/>
              </a:spcBef>
              <a:defRPr/>
            </a:pPr>
            <a:r>
              <a:rPr lang="en-US" b="1" dirty="0">
                <a:solidFill>
                  <a:schemeClr val="tx1"/>
                </a:solidFill>
              </a:rPr>
              <a:t>Course and Program Placement</a:t>
            </a:r>
          </a:p>
          <a:p>
            <a:pPr marL="0" indent="0">
              <a:lnSpc>
                <a:spcPct val="80000"/>
              </a:lnSpc>
              <a:spcBef>
                <a:spcPct val="30000"/>
              </a:spcBef>
              <a:buNone/>
              <a:defRPr/>
            </a:pPr>
            <a:endParaRPr lang="en-US" b="1" dirty="0">
              <a:solidFill>
                <a:schemeClr val="tx1"/>
              </a:solidFill>
            </a:endParaRPr>
          </a:p>
          <a:p>
            <a:pPr marL="0" indent="0">
              <a:lnSpc>
                <a:spcPct val="80000"/>
              </a:lnSpc>
              <a:spcBef>
                <a:spcPct val="30000"/>
              </a:spcBef>
              <a:buNone/>
              <a:defRPr/>
            </a:pPr>
            <a:endParaRPr lang="en-US" b="1" dirty="0">
              <a:solidFill>
                <a:schemeClr val="tx1"/>
              </a:solidFill>
            </a:endParaRPr>
          </a:p>
          <a:p>
            <a:pPr>
              <a:lnSpc>
                <a:spcPct val="80000"/>
              </a:lnSpc>
              <a:spcBef>
                <a:spcPct val="30000"/>
              </a:spcBef>
              <a:defRPr/>
            </a:pPr>
            <a:r>
              <a:rPr lang="en-US" b="1" dirty="0">
                <a:solidFill>
                  <a:schemeClr val="tx1"/>
                </a:solidFill>
              </a:rPr>
              <a:t>Special Education Services</a:t>
            </a:r>
          </a:p>
          <a:p>
            <a:pPr marL="0" indent="0">
              <a:lnSpc>
                <a:spcPct val="80000"/>
              </a:lnSpc>
              <a:spcBef>
                <a:spcPct val="30000"/>
              </a:spcBef>
              <a:buNone/>
              <a:defRPr/>
            </a:pPr>
            <a:endParaRPr lang="en-US" b="1" dirty="0">
              <a:solidFill>
                <a:schemeClr val="tx1"/>
              </a:solidFill>
            </a:endParaRPr>
          </a:p>
          <a:p>
            <a:pPr marL="0" indent="0">
              <a:lnSpc>
                <a:spcPct val="80000"/>
              </a:lnSpc>
              <a:spcBef>
                <a:spcPct val="30000"/>
              </a:spcBef>
              <a:buNone/>
              <a:defRPr/>
            </a:pPr>
            <a:endParaRPr lang="en-US" b="1" dirty="0">
              <a:solidFill>
                <a:schemeClr val="tx1"/>
              </a:solidFill>
            </a:endParaRPr>
          </a:p>
          <a:p>
            <a:pPr>
              <a:lnSpc>
                <a:spcPct val="80000"/>
              </a:lnSpc>
              <a:spcBef>
                <a:spcPct val="30000"/>
              </a:spcBef>
              <a:defRPr/>
            </a:pPr>
            <a:r>
              <a:rPr lang="en-US" b="1" dirty="0">
                <a:solidFill>
                  <a:schemeClr val="tx1"/>
                </a:solidFill>
              </a:rPr>
              <a:t>Placement Flexibility</a:t>
            </a:r>
          </a:p>
          <a:p>
            <a:pPr marL="0" indent="0">
              <a:lnSpc>
                <a:spcPct val="80000"/>
              </a:lnSpc>
              <a:spcBef>
                <a:spcPct val="30000"/>
              </a:spcBef>
              <a:buNone/>
              <a:defRPr/>
            </a:pPr>
            <a:endParaRPr lang="en-US" b="1" dirty="0">
              <a:solidFill>
                <a:schemeClr val="tx1"/>
              </a:solidFill>
            </a:endParaRPr>
          </a:p>
          <a:p>
            <a:pPr marL="0" indent="0">
              <a:lnSpc>
                <a:spcPct val="80000"/>
              </a:lnSpc>
              <a:spcBef>
                <a:spcPct val="30000"/>
              </a:spcBef>
              <a:buNone/>
              <a:defRPr/>
            </a:pPr>
            <a:endParaRPr lang="en-US" b="1" dirty="0">
              <a:solidFill>
                <a:schemeClr val="tx1"/>
              </a:solidFill>
            </a:endParaRPr>
          </a:p>
          <a:p>
            <a:pPr>
              <a:lnSpc>
                <a:spcPct val="80000"/>
              </a:lnSpc>
              <a:spcBef>
                <a:spcPct val="30000"/>
              </a:spcBef>
              <a:defRPr/>
            </a:pPr>
            <a:r>
              <a:rPr lang="en-US" b="1" dirty="0">
                <a:solidFill>
                  <a:schemeClr val="tx1"/>
                </a:solidFill>
              </a:rPr>
              <a:t>Absence Related to Deployment</a:t>
            </a:r>
          </a:p>
        </p:txBody>
      </p:sp>
      <p:sp>
        <p:nvSpPr>
          <p:cNvPr id="3" name="Title 2"/>
          <p:cNvSpPr>
            <a:spLocks noGrp="1"/>
          </p:cNvSpPr>
          <p:nvPr>
            <p:ph type="title"/>
          </p:nvPr>
        </p:nvSpPr>
        <p:spPr/>
        <p:txBody>
          <a:bodyPr>
            <a:normAutofit fontScale="90000"/>
          </a:bodyPr>
          <a:lstStyle/>
          <a:p>
            <a:r>
              <a:rPr lang="en-US" dirty="0">
                <a:solidFill>
                  <a:schemeClr val="bg1"/>
                </a:solidFill>
              </a:rPr>
              <a:t>Article V - Placement and Attendance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pic>
        <p:nvPicPr>
          <p:cNvPr id="3074" name="Picture 2" descr="C:\Users\jmatthews\AppData\Local\Microsoft\Windows\Temporary Internet Files\Content.IE5\2VHORJO9\MP90040226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895600"/>
            <a:ext cx="3901440" cy="259994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7A6CA6B-D86D-4469-B92F-A6D5ABFD3705}" type="slidenum">
              <a:rPr lang="en-US" smtClean="0"/>
              <a:pPr/>
              <a:t>10</a:t>
            </a:fld>
            <a:endParaRPr lang="en-US"/>
          </a:p>
        </p:txBody>
      </p:sp>
    </p:spTree>
    <p:extLst>
      <p:ext uri="{BB962C8B-B14F-4D97-AF65-F5344CB8AC3E}">
        <p14:creationId xmlns:p14="http://schemas.microsoft.com/office/powerpoint/2010/main" val="3038472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spcBef>
                <a:spcPct val="30000"/>
              </a:spcBef>
              <a:defRPr/>
            </a:pPr>
            <a:r>
              <a:rPr lang="en-US" b="1" dirty="0">
                <a:solidFill>
                  <a:schemeClr val="tx1"/>
                </a:solidFill>
              </a:rPr>
              <a:t>Enrollment</a:t>
            </a:r>
          </a:p>
          <a:p>
            <a:pPr>
              <a:lnSpc>
                <a:spcPct val="80000"/>
              </a:lnSpc>
              <a:spcBef>
                <a:spcPct val="30000"/>
              </a:spcBef>
              <a:buNone/>
              <a:defRPr/>
            </a:pPr>
            <a:endParaRPr lang="en-US" b="1" dirty="0">
              <a:solidFill>
                <a:schemeClr val="tx1"/>
              </a:solidFill>
            </a:endParaRPr>
          </a:p>
          <a:p>
            <a:pPr>
              <a:lnSpc>
                <a:spcPct val="80000"/>
              </a:lnSpc>
              <a:spcBef>
                <a:spcPct val="30000"/>
              </a:spcBef>
              <a:buNone/>
              <a:defRPr/>
            </a:pPr>
            <a:endParaRPr lang="en-US" b="1" dirty="0">
              <a:solidFill>
                <a:schemeClr val="tx1"/>
              </a:solidFill>
            </a:endParaRPr>
          </a:p>
          <a:p>
            <a:pPr>
              <a:lnSpc>
                <a:spcPct val="80000"/>
              </a:lnSpc>
              <a:spcBef>
                <a:spcPct val="30000"/>
              </a:spcBef>
              <a:defRPr/>
            </a:pPr>
            <a:r>
              <a:rPr lang="en-US" b="1" dirty="0">
                <a:solidFill>
                  <a:schemeClr val="tx1"/>
                </a:solidFill>
              </a:rPr>
              <a:t>Extracurricular Participation</a:t>
            </a:r>
          </a:p>
          <a:p>
            <a:pPr marL="0" indent="0">
              <a:buNone/>
            </a:pPr>
            <a:endParaRPr lang="en-US" dirty="0"/>
          </a:p>
        </p:txBody>
      </p:sp>
      <p:sp>
        <p:nvSpPr>
          <p:cNvPr id="3" name="Title 2"/>
          <p:cNvSpPr>
            <a:spLocks noGrp="1"/>
          </p:cNvSpPr>
          <p:nvPr>
            <p:ph type="title"/>
          </p:nvPr>
        </p:nvSpPr>
        <p:spPr/>
        <p:txBody>
          <a:bodyPr/>
          <a:lstStyle/>
          <a:p>
            <a:r>
              <a:rPr lang="en-US" dirty="0">
                <a:solidFill>
                  <a:schemeClr val="bg1"/>
                </a:solidFill>
              </a:rPr>
              <a:t>Article VI – Eligibility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pic>
        <p:nvPicPr>
          <p:cNvPr id="8194" name="Picture 2" descr="C:\Users\jmatthews\AppData\Local\Microsoft\Windows\Temporary Internet Files\Content.IE5\JMJ7GRSQ\MP91022096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743200"/>
            <a:ext cx="3202711"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7A6CA6B-D86D-4469-B92F-A6D5ABFD3705}" type="slidenum">
              <a:rPr lang="en-US" smtClean="0"/>
              <a:pPr/>
              <a:t>11</a:t>
            </a:fld>
            <a:endParaRPr lang="en-US"/>
          </a:p>
        </p:txBody>
      </p:sp>
    </p:spTree>
    <p:extLst>
      <p:ext uri="{BB962C8B-B14F-4D97-AF65-F5344CB8AC3E}">
        <p14:creationId xmlns:p14="http://schemas.microsoft.com/office/powerpoint/2010/main" val="123421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tx1"/>
                </a:solidFill>
              </a:rPr>
              <a:t>From Receiving State</a:t>
            </a:r>
          </a:p>
          <a:p>
            <a:pPr marL="0" indent="0">
              <a:buNone/>
            </a:pPr>
            <a:endParaRPr lang="en-US" b="1" dirty="0">
              <a:solidFill>
                <a:schemeClr val="tx1"/>
              </a:solidFill>
            </a:endParaRPr>
          </a:p>
          <a:p>
            <a:r>
              <a:rPr lang="en-US" b="1" dirty="0">
                <a:solidFill>
                  <a:schemeClr val="tx1"/>
                </a:solidFill>
              </a:rPr>
              <a:t>From Sending State</a:t>
            </a:r>
          </a:p>
          <a:p>
            <a:pPr marL="0" indent="0">
              <a:buNone/>
            </a:pPr>
            <a:endParaRPr lang="en-US" b="1" dirty="0">
              <a:solidFill>
                <a:schemeClr val="tx1"/>
              </a:solidFill>
            </a:endParaRPr>
          </a:p>
          <a:p>
            <a:r>
              <a:rPr lang="en-US" b="1" dirty="0">
                <a:solidFill>
                  <a:schemeClr val="tx1"/>
                </a:solidFill>
              </a:rPr>
              <a:t>Exit Exams </a:t>
            </a:r>
          </a:p>
        </p:txBody>
      </p:sp>
      <p:sp>
        <p:nvSpPr>
          <p:cNvPr id="3" name="Title 2"/>
          <p:cNvSpPr>
            <a:spLocks noGrp="1"/>
          </p:cNvSpPr>
          <p:nvPr>
            <p:ph type="title"/>
          </p:nvPr>
        </p:nvSpPr>
        <p:spPr/>
        <p:txBody>
          <a:bodyPr/>
          <a:lstStyle/>
          <a:p>
            <a:r>
              <a:rPr lang="en-US" dirty="0">
                <a:solidFill>
                  <a:schemeClr val="bg1"/>
                </a:solidFill>
              </a:rPr>
              <a:t>Article VII – Graduation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pic>
        <p:nvPicPr>
          <p:cNvPr id="6146" name="Picture 2" descr="C:\Users\jmatthews\AppData\Local\Microsoft\Windows\Temporary Internet Files\Content.IE5\8F8QXO0W\MP90043941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819400"/>
            <a:ext cx="4343400" cy="28997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7A6CA6B-D86D-4469-B92F-A6D5ABFD3705}" type="slidenum">
              <a:rPr lang="en-US" smtClean="0"/>
              <a:pPr/>
              <a:t>12</a:t>
            </a:fld>
            <a:endParaRPr lang="en-US"/>
          </a:p>
        </p:txBody>
      </p:sp>
    </p:spTree>
    <p:extLst>
      <p:ext uri="{BB962C8B-B14F-4D97-AF65-F5344CB8AC3E}">
        <p14:creationId xmlns:p14="http://schemas.microsoft.com/office/powerpoint/2010/main" val="229778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85306"/>
            <a:ext cx="8458200" cy="4015494"/>
          </a:xfrm>
        </p:spPr>
        <p:txBody>
          <a:bodyPr>
            <a:normAutofit fontScale="92500" lnSpcReduction="20000"/>
          </a:bodyPr>
          <a:lstStyle/>
          <a:p>
            <a:pPr eaLnBrk="1" hangingPunct="1">
              <a:lnSpc>
                <a:spcPct val="110000"/>
              </a:lnSpc>
              <a:buClrTx/>
              <a:buFont typeface="Arial" pitchFamily="34" charset="0"/>
              <a:buChar char="•"/>
              <a:defRPr/>
            </a:pPr>
            <a:r>
              <a:rPr lang="en-US" b="1" dirty="0">
                <a:solidFill>
                  <a:schemeClr val="tx1"/>
                </a:solidFill>
              </a:rPr>
              <a:t>Establish by-laws for the Commission’s governance and for directing the Commission’s actions or conduct.</a:t>
            </a:r>
          </a:p>
          <a:p>
            <a:pPr eaLnBrk="1" hangingPunct="1">
              <a:lnSpc>
                <a:spcPct val="110000"/>
              </a:lnSpc>
              <a:buClrTx/>
              <a:buFont typeface="Arial" pitchFamily="34" charset="0"/>
              <a:buChar char="•"/>
              <a:defRPr/>
            </a:pPr>
            <a:endParaRPr lang="en-US" sz="1000" b="1" dirty="0">
              <a:solidFill>
                <a:schemeClr val="tx1"/>
              </a:solidFill>
            </a:endParaRPr>
          </a:p>
          <a:p>
            <a:pPr eaLnBrk="1" hangingPunct="1">
              <a:lnSpc>
                <a:spcPct val="110000"/>
              </a:lnSpc>
              <a:buClrTx/>
              <a:buFont typeface="Arial" pitchFamily="34" charset="0"/>
              <a:buChar char="•"/>
              <a:defRPr/>
            </a:pPr>
            <a:r>
              <a:rPr lang="en-US" b="1" dirty="0">
                <a:solidFill>
                  <a:schemeClr val="tx1"/>
                </a:solidFill>
              </a:rPr>
              <a:t>Establish rules</a:t>
            </a:r>
            <a:r>
              <a:rPr lang="en-US" b="1" i="1" dirty="0">
                <a:solidFill>
                  <a:schemeClr val="tx1"/>
                </a:solidFill>
              </a:rPr>
              <a:t> </a:t>
            </a:r>
            <a:r>
              <a:rPr lang="en-US" b="1" dirty="0">
                <a:solidFill>
                  <a:schemeClr val="tx1"/>
                </a:solidFill>
              </a:rPr>
              <a:t>to effectively and efficiently achieve the purposes of the Compact.</a:t>
            </a:r>
          </a:p>
          <a:p>
            <a:pPr eaLnBrk="1" hangingPunct="1">
              <a:lnSpc>
                <a:spcPct val="110000"/>
              </a:lnSpc>
              <a:buClrTx/>
              <a:buFont typeface="Arial" pitchFamily="34" charset="0"/>
              <a:buChar char="•"/>
              <a:defRPr/>
            </a:pPr>
            <a:endParaRPr lang="en-US" sz="1000" b="1" dirty="0">
              <a:solidFill>
                <a:schemeClr val="tx1"/>
              </a:solidFill>
            </a:endParaRPr>
          </a:p>
          <a:p>
            <a:pPr eaLnBrk="1" hangingPunct="1">
              <a:lnSpc>
                <a:spcPct val="110000"/>
              </a:lnSpc>
              <a:buClrTx/>
              <a:buFont typeface="Arial" pitchFamily="34" charset="0"/>
              <a:buChar char="•"/>
              <a:defRPr/>
            </a:pPr>
            <a:r>
              <a:rPr lang="en-US" b="1" dirty="0">
                <a:solidFill>
                  <a:schemeClr val="tx1"/>
                </a:solidFill>
              </a:rPr>
              <a:t>Monitor compliance and initiate interventions to address and correct noncompliance.</a:t>
            </a:r>
          </a:p>
          <a:p>
            <a:pPr eaLnBrk="1" hangingPunct="1">
              <a:lnSpc>
                <a:spcPct val="110000"/>
              </a:lnSpc>
              <a:buClrTx/>
              <a:buFont typeface="Arial" pitchFamily="34" charset="0"/>
              <a:buChar char="•"/>
              <a:defRPr/>
            </a:pPr>
            <a:endParaRPr lang="en-US" sz="1000" b="1" dirty="0">
              <a:solidFill>
                <a:schemeClr val="tx1"/>
              </a:solidFill>
            </a:endParaRPr>
          </a:p>
          <a:p>
            <a:pPr eaLnBrk="1" hangingPunct="1">
              <a:lnSpc>
                <a:spcPct val="110000"/>
              </a:lnSpc>
              <a:buClrTx/>
              <a:buFont typeface="Arial" pitchFamily="34" charset="0"/>
              <a:buChar char="•"/>
              <a:defRPr/>
            </a:pPr>
            <a:r>
              <a:rPr lang="en-US" b="1" dirty="0">
                <a:solidFill>
                  <a:schemeClr val="tx1"/>
                </a:solidFill>
              </a:rPr>
              <a:t>Coordinate training and education regarding regulations. </a:t>
            </a:r>
          </a:p>
          <a:p>
            <a:pPr marL="0" indent="0" eaLnBrk="1" hangingPunct="1">
              <a:lnSpc>
                <a:spcPct val="110000"/>
              </a:lnSpc>
              <a:buClrTx/>
              <a:buFont typeface="Symbol" pitchFamily="18" charset="2"/>
              <a:buNone/>
              <a:defRPr/>
            </a:pPr>
            <a:r>
              <a:rPr lang="en-US" sz="1000" b="1" i="1" dirty="0">
                <a:solidFill>
                  <a:schemeClr val="tx1"/>
                </a:solidFill>
              </a:rPr>
              <a:t> </a:t>
            </a:r>
          </a:p>
          <a:p>
            <a:pPr eaLnBrk="1" hangingPunct="1">
              <a:lnSpc>
                <a:spcPct val="110000"/>
              </a:lnSpc>
              <a:buClrTx/>
              <a:buFont typeface="Arial" pitchFamily="34" charset="0"/>
              <a:buChar char="•"/>
              <a:defRPr/>
            </a:pPr>
            <a:r>
              <a:rPr lang="en-US" b="1" dirty="0">
                <a:solidFill>
                  <a:schemeClr val="tx1"/>
                </a:solidFill>
              </a:rPr>
              <a:t>Elect the Executive Committee and establish  other committees as necessary.</a:t>
            </a:r>
          </a:p>
          <a:p>
            <a:pPr eaLnBrk="1" hangingPunct="1">
              <a:buClrTx/>
              <a:buFont typeface="Arial" pitchFamily="34" charset="0"/>
              <a:buChar char="•"/>
              <a:defRPr/>
            </a:pPr>
            <a:endParaRPr lang="en-US" b="1" dirty="0">
              <a:solidFill>
                <a:schemeClr val="tx1"/>
              </a:solidFill>
            </a:endParaRPr>
          </a:p>
        </p:txBody>
      </p:sp>
      <p:sp>
        <p:nvSpPr>
          <p:cNvPr id="26627" name="Title 2"/>
          <p:cNvSpPr>
            <a:spLocks noGrp="1"/>
          </p:cNvSpPr>
          <p:nvPr>
            <p:ph type="title"/>
          </p:nvPr>
        </p:nvSpPr>
        <p:spPr>
          <a:xfrm>
            <a:off x="609600" y="228600"/>
            <a:ext cx="8229600" cy="1252538"/>
          </a:xfrm>
        </p:spPr>
        <p:txBody>
          <a:bodyPr/>
          <a:lstStyle/>
          <a:p>
            <a:pPr eaLnBrk="1" hangingPunct="1"/>
            <a:r>
              <a:rPr lang="en-US" altLang="en-US" dirty="0">
                <a:solidFill>
                  <a:schemeClr val="bg1"/>
                </a:solidFill>
              </a:rPr>
              <a:t>National Commission Duties</a:t>
            </a:r>
          </a:p>
        </p:txBody>
      </p:sp>
      <p:sp>
        <p:nvSpPr>
          <p:cNvPr id="2662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66E6A3B3-E4BB-4922-B803-4A25EC4EB9A5}" type="slidenum">
              <a:rPr lang="en-US" altLang="en-US" sz="1000" smtClean="0">
                <a:latin typeface="Arial" charset="0"/>
              </a:rPr>
              <a:pPr eaLnBrk="1" hangingPunct="1">
                <a:spcBef>
                  <a:spcPct val="0"/>
                </a:spcBef>
                <a:buClrTx/>
                <a:buSzTx/>
                <a:buFontTx/>
                <a:buNone/>
              </a:pPr>
              <a:t>13</a:t>
            </a:fld>
            <a:endParaRPr lang="en-US" altLang="en-US" sz="1000">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1648482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2362200"/>
            <a:ext cx="7408333" cy="3886200"/>
          </a:xfrm>
        </p:spPr>
        <p:txBody>
          <a:bodyPr/>
          <a:lstStyle/>
          <a:p>
            <a:r>
              <a:rPr lang="en-US" b="1" dirty="0">
                <a:solidFill>
                  <a:schemeClr val="tx1"/>
                </a:solidFill>
              </a:rPr>
              <a:t>State coordination is governed by Article VIII of the Interstate Compact.</a:t>
            </a:r>
          </a:p>
          <a:p>
            <a:r>
              <a:rPr lang="en-US" b="1" dirty="0">
                <a:solidFill>
                  <a:schemeClr val="tx1"/>
                </a:solidFill>
              </a:rPr>
              <a:t>Each State has:</a:t>
            </a:r>
          </a:p>
          <a:p>
            <a:pPr marL="0" indent="0">
              <a:buNone/>
            </a:pPr>
            <a:endParaRPr lang="en-US" b="1" dirty="0">
              <a:solidFill>
                <a:schemeClr val="tx1"/>
              </a:solidFill>
            </a:endParaRPr>
          </a:p>
          <a:p>
            <a:pPr lvl="1">
              <a:buFont typeface="Wingdings" pitchFamily="2" charset="2"/>
              <a:buChar char="Ø"/>
            </a:pPr>
            <a:r>
              <a:rPr lang="en-US" b="1" dirty="0">
                <a:solidFill>
                  <a:schemeClr val="tx1"/>
                </a:solidFill>
              </a:rPr>
              <a:t>State Commissioner</a:t>
            </a:r>
          </a:p>
          <a:p>
            <a:pPr marL="301943" lvl="1" indent="0">
              <a:buNone/>
            </a:pPr>
            <a:endParaRPr lang="en-US" b="1" dirty="0">
              <a:solidFill>
                <a:schemeClr val="tx1"/>
              </a:solidFill>
            </a:endParaRPr>
          </a:p>
          <a:p>
            <a:pPr lvl="1">
              <a:buFont typeface="Wingdings" pitchFamily="2" charset="2"/>
              <a:buChar char="Ø"/>
            </a:pPr>
            <a:r>
              <a:rPr lang="en-US" b="1" dirty="0">
                <a:solidFill>
                  <a:schemeClr val="tx1"/>
                </a:solidFill>
              </a:rPr>
              <a:t>State Council</a:t>
            </a:r>
          </a:p>
          <a:p>
            <a:pPr marL="301943" lvl="1" indent="0">
              <a:buNone/>
            </a:pPr>
            <a:endParaRPr lang="en-US" b="1" dirty="0">
              <a:solidFill>
                <a:schemeClr val="tx1"/>
              </a:solidFill>
            </a:endParaRPr>
          </a:p>
          <a:p>
            <a:pPr lvl="1">
              <a:buFont typeface="Wingdings" pitchFamily="2" charset="2"/>
              <a:buChar char="Ø"/>
            </a:pPr>
            <a:r>
              <a:rPr lang="en-US" b="1" dirty="0">
                <a:solidFill>
                  <a:schemeClr val="tx1"/>
                </a:solidFill>
              </a:rPr>
              <a:t>Military Family Education Liaison</a:t>
            </a:r>
          </a:p>
          <a:p>
            <a:pPr marL="0" indent="0">
              <a:buNone/>
            </a:pPr>
            <a:endParaRPr lang="en-US" dirty="0"/>
          </a:p>
        </p:txBody>
      </p:sp>
      <p:sp>
        <p:nvSpPr>
          <p:cNvPr id="3" name="Slide Number Placeholder 2"/>
          <p:cNvSpPr>
            <a:spLocks noGrp="1"/>
          </p:cNvSpPr>
          <p:nvPr>
            <p:ph type="sldNum" sz="quarter" idx="12"/>
          </p:nvPr>
        </p:nvSpPr>
        <p:spPr/>
        <p:txBody>
          <a:bodyPr/>
          <a:lstStyle/>
          <a:p>
            <a:fld id="{87A6CA6B-D86D-4469-B92F-A6D5ABFD3705}" type="slidenum">
              <a:rPr lang="en-US" smtClean="0"/>
              <a:t>14</a:t>
            </a:fld>
            <a:endParaRPr lang="en-US"/>
          </a:p>
        </p:txBody>
      </p:sp>
      <p:sp>
        <p:nvSpPr>
          <p:cNvPr id="6" name="Title 5"/>
          <p:cNvSpPr>
            <a:spLocks noGrp="1"/>
          </p:cNvSpPr>
          <p:nvPr>
            <p:ph type="title"/>
          </p:nvPr>
        </p:nvSpPr>
        <p:spPr/>
        <p:txBody>
          <a:bodyPr/>
          <a:lstStyle/>
          <a:p>
            <a:r>
              <a:rPr lang="en-US" dirty="0"/>
              <a:t>State Governance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370939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533400" y="2438400"/>
            <a:ext cx="8382000" cy="4038600"/>
          </a:xfrm>
        </p:spPr>
        <p:txBody>
          <a:bodyPr/>
          <a:lstStyle/>
          <a:p>
            <a:pPr eaLnBrk="1" hangingPunct="1">
              <a:buClrTx/>
              <a:buFont typeface="Arial" charset="0"/>
              <a:buChar char="•"/>
            </a:pPr>
            <a:r>
              <a:rPr lang="en-US" altLang="en-US" b="1" dirty="0">
                <a:solidFill>
                  <a:schemeClr val="tx1"/>
                </a:solidFill>
              </a:rPr>
              <a:t>Compact mission &amp; purpose are promoted</a:t>
            </a:r>
          </a:p>
          <a:p>
            <a:pPr eaLnBrk="1" hangingPunct="1">
              <a:buClrTx/>
              <a:buFont typeface="Arial" charset="0"/>
              <a:buChar char="•"/>
            </a:pPr>
            <a:endParaRPr lang="en-US" altLang="en-US" sz="1000" b="1" dirty="0">
              <a:solidFill>
                <a:schemeClr val="tx1"/>
              </a:solidFill>
            </a:endParaRPr>
          </a:p>
          <a:p>
            <a:pPr eaLnBrk="1" hangingPunct="1">
              <a:buClrTx/>
              <a:buFont typeface="Arial" charset="0"/>
              <a:buChar char="•"/>
            </a:pPr>
            <a:r>
              <a:rPr lang="en-US" altLang="en-US" b="1" dirty="0">
                <a:solidFill>
                  <a:schemeClr val="tx1"/>
                </a:solidFill>
              </a:rPr>
              <a:t>Appointment is compliant with Statute</a:t>
            </a:r>
          </a:p>
          <a:p>
            <a:pPr eaLnBrk="1" hangingPunct="1">
              <a:buClrTx/>
              <a:buFont typeface="Arial" charset="0"/>
              <a:buChar char="•"/>
            </a:pPr>
            <a:endParaRPr lang="en-US" altLang="en-US" sz="1000" b="1" dirty="0">
              <a:solidFill>
                <a:schemeClr val="tx1"/>
              </a:solidFill>
            </a:endParaRPr>
          </a:p>
          <a:p>
            <a:pPr eaLnBrk="1" hangingPunct="1">
              <a:buClrTx/>
              <a:buFont typeface="Arial" charset="0"/>
              <a:buChar char="•"/>
            </a:pPr>
            <a:r>
              <a:rPr lang="en-US" altLang="en-US" b="1" dirty="0">
                <a:solidFill>
                  <a:schemeClr val="tx1"/>
                </a:solidFill>
              </a:rPr>
              <a:t>State Council is functioning</a:t>
            </a:r>
          </a:p>
          <a:p>
            <a:pPr eaLnBrk="1" hangingPunct="1">
              <a:buClrTx/>
              <a:buFont typeface="Arial" charset="0"/>
              <a:buChar char="•"/>
            </a:pPr>
            <a:endParaRPr lang="en-US" altLang="en-US" sz="1100" b="1" dirty="0">
              <a:solidFill>
                <a:schemeClr val="tx1"/>
              </a:solidFill>
            </a:endParaRPr>
          </a:p>
          <a:p>
            <a:pPr eaLnBrk="1" hangingPunct="1">
              <a:buClrTx/>
              <a:buFont typeface="Arial" charset="0"/>
              <a:buChar char="•"/>
            </a:pPr>
            <a:r>
              <a:rPr lang="en-US" altLang="en-US" b="1" dirty="0">
                <a:solidFill>
                  <a:schemeClr val="tx1"/>
                </a:solidFill>
              </a:rPr>
              <a:t>Adequate Resources are available</a:t>
            </a:r>
          </a:p>
          <a:p>
            <a:pPr lvl="1" eaLnBrk="1" hangingPunct="1">
              <a:buClrTx/>
              <a:buFont typeface="Wingdings" pitchFamily="2" charset="2"/>
              <a:buChar char="Ø"/>
            </a:pPr>
            <a:r>
              <a:rPr lang="en-US" altLang="en-US" b="1" dirty="0">
                <a:solidFill>
                  <a:schemeClr val="tx1"/>
                </a:solidFill>
              </a:rPr>
              <a:t>Staff</a:t>
            </a:r>
          </a:p>
          <a:p>
            <a:pPr lvl="1" eaLnBrk="1" hangingPunct="1">
              <a:buClrTx/>
              <a:buFont typeface="Wingdings" pitchFamily="2" charset="2"/>
              <a:buChar char="Ø"/>
            </a:pPr>
            <a:r>
              <a:rPr lang="en-US" altLang="en-US" b="1" dirty="0">
                <a:solidFill>
                  <a:schemeClr val="tx1"/>
                </a:solidFill>
              </a:rPr>
              <a:t>Training</a:t>
            </a:r>
          </a:p>
          <a:p>
            <a:pPr lvl="1" eaLnBrk="1" hangingPunct="1">
              <a:buClrTx/>
              <a:buFont typeface="Wingdings" pitchFamily="2" charset="2"/>
              <a:buChar char="Ø"/>
            </a:pPr>
            <a:r>
              <a:rPr lang="en-US" altLang="en-US" b="1" dirty="0">
                <a:solidFill>
                  <a:schemeClr val="tx1"/>
                </a:solidFill>
              </a:rPr>
              <a:t>Capabilities/ Technology </a:t>
            </a:r>
          </a:p>
          <a:p>
            <a:pPr eaLnBrk="1" hangingPunct="1"/>
            <a:endParaRPr lang="en-US" altLang="en-US" dirty="0"/>
          </a:p>
        </p:txBody>
      </p:sp>
      <p:sp>
        <p:nvSpPr>
          <p:cNvPr id="28675" name="Title 2"/>
          <p:cNvSpPr>
            <a:spLocks noGrp="1"/>
          </p:cNvSpPr>
          <p:nvPr>
            <p:ph type="title"/>
          </p:nvPr>
        </p:nvSpPr>
        <p:spPr>
          <a:xfrm>
            <a:off x="609600" y="304800"/>
            <a:ext cx="8229600" cy="1252538"/>
          </a:xfrm>
        </p:spPr>
        <p:txBody>
          <a:bodyPr/>
          <a:lstStyle/>
          <a:p>
            <a:pPr eaLnBrk="1" hangingPunct="1"/>
            <a:r>
              <a:rPr lang="en-US" altLang="en-US" dirty="0">
                <a:solidFill>
                  <a:schemeClr val="bg1"/>
                </a:solidFill>
              </a:rPr>
              <a:t>Role of State Commissioner</a:t>
            </a:r>
          </a:p>
        </p:txBody>
      </p:sp>
      <p:sp>
        <p:nvSpPr>
          <p:cNvPr id="28676"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C9BC822E-6BDA-420C-9209-2F7DD3E467C4}" type="slidenum">
              <a:rPr lang="en-US" altLang="en-US" sz="1000" smtClean="0">
                <a:latin typeface="Arial" charset="0"/>
              </a:rPr>
              <a:pPr eaLnBrk="1" hangingPunct="1">
                <a:spcBef>
                  <a:spcPct val="0"/>
                </a:spcBef>
                <a:buClrTx/>
                <a:buSzTx/>
                <a:buFontTx/>
                <a:buNone/>
              </a:pPr>
              <a:t>15</a:t>
            </a:fld>
            <a:endParaRPr lang="en-US" altLang="en-US" sz="1000">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3582042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533400" y="2209800"/>
            <a:ext cx="8077200" cy="3962400"/>
          </a:xfrm>
        </p:spPr>
        <p:txBody>
          <a:bodyPr>
            <a:normAutofit lnSpcReduction="10000"/>
          </a:bodyPr>
          <a:lstStyle/>
          <a:p>
            <a:pPr eaLnBrk="1" hangingPunct="1">
              <a:buClrTx/>
              <a:buFont typeface="Arial" charset="0"/>
              <a:buChar char="•"/>
            </a:pPr>
            <a:r>
              <a:rPr lang="en-US" altLang="en-US" b="1" dirty="0">
                <a:solidFill>
                  <a:schemeClr val="tx1"/>
                </a:solidFill>
              </a:rPr>
              <a:t>Dues are paid</a:t>
            </a:r>
          </a:p>
          <a:p>
            <a:pPr eaLnBrk="1" hangingPunct="1">
              <a:buClrTx/>
              <a:buFont typeface="Arial" charset="0"/>
              <a:buChar char="•"/>
            </a:pPr>
            <a:r>
              <a:rPr lang="en-US" altLang="en-US" b="1" dirty="0">
                <a:solidFill>
                  <a:schemeClr val="tx1"/>
                </a:solidFill>
              </a:rPr>
              <a:t>Informal disputes are handled</a:t>
            </a:r>
          </a:p>
          <a:p>
            <a:pPr eaLnBrk="1" hangingPunct="1">
              <a:buClrTx/>
              <a:buFont typeface="Arial" charset="0"/>
              <a:buChar char="•"/>
            </a:pPr>
            <a:r>
              <a:rPr lang="en-US" altLang="en-US" b="1" dirty="0">
                <a:solidFill>
                  <a:schemeClr val="tx1"/>
                </a:solidFill>
              </a:rPr>
              <a:t>Working relationships are developed and maintained with:</a:t>
            </a:r>
          </a:p>
          <a:p>
            <a:pPr lvl="1" eaLnBrk="1" hangingPunct="1">
              <a:buClrTx/>
              <a:buFont typeface="Wingdings" pitchFamily="2" charset="2"/>
              <a:buChar char="Ø"/>
            </a:pPr>
            <a:r>
              <a:rPr lang="en-US" altLang="en-US" b="1" dirty="0">
                <a:solidFill>
                  <a:schemeClr val="tx1"/>
                </a:solidFill>
              </a:rPr>
              <a:t>National Office</a:t>
            </a:r>
          </a:p>
          <a:p>
            <a:pPr lvl="1" eaLnBrk="1" hangingPunct="1">
              <a:buClrTx/>
              <a:buFont typeface="Wingdings" pitchFamily="2" charset="2"/>
              <a:buChar char="Ø"/>
            </a:pPr>
            <a:r>
              <a:rPr lang="en-US" altLang="en-US" b="1" dirty="0">
                <a:solidFill>
                  <a:schemeClr val="tx1"/>
                </a:solidFill>
              </a:rPr>
              <a:t>Education Departments</a:t>
            </a:r>
          </a:p>
          <a:p>
            <a:pPr lvl="1" eaLnBrk="1" hangingPunct="1">
              <a:buClrTx/>
              <a:buFont typeface="Wingdings" pitchFamily="2" charset="2"/>
              <a:buChar char="Ø"/>
            </a:pPr>
            <a:r>
              <a:rPr lang="en-US" altLang="en-US" b="1" dirty="0">
                <a:solidFill>
                  <a:schemeClr val="tx1"/>
                </a:solidFill>
              </a:rPr>
              <a:t>State Council Members</a:t>
            </a:r>
          </a:p>
          <a:p>
            <a:pPr lvl="1" eaLnBrk="1" hangingPunct="1">
              <a:buClrTx/>
              <a:buFont typeface="Wingdings" pitchFamily="2" charset="2"/>
              <a:buChar char="Ø"/>
            </a:pPr>
            <a:r>
              <a:rPr lang="en-US" altLang="en-US" b="1" dirty="0">
                <a:solidFill>
                  <a:schemeClr val="tx1"/>
                </a:solidFill>
              </a:rPr>
              <a:t>School Liaison Officers </a:t>
            </a:r>
          </a:p>
          <a:p>
            <a:pPr lvl="1" eaLnBrk="1" hangingPunct="1">
              <a:buClrTx/>
              <a:buFont typeface="Wingdings" pitchFamily="2" charset="2"/>
              <a:buChar char="Ø"/>
            </a:pPr>
            <a:r>
              <a:rPr lang="en-US" altLang="en-US" b="1" dirty="0">
                <a:solidFill>
                  <a:schemeClr val="tx1"/>
                </a:solidFill>
              </a:rPr>
              <a:t>Other Commissioners</a:t>
            </a:r>
          </a:p>
          <a:p>
            <a:pPr lvl="1" eaLnBrk="1" hangingPunct="1">
              <a:buClrTx/>
              <a:buFont typeface="Wingdings" pitchFamily="2" charset="2"/>
              <a:buChar char="Ø"/>
            </a:pPr>
            <a:r>
              <a:rPr lang="en-US" altLang="en-US" b="1" dirty="0">
                <a:solidFill>
                  <a:schemeClr val="tx1"/>
                </a:solidFill>
              </a:rPr>
              <a:t>Military Installations </a:t>
            </a:r>
          </a:p>
          <a:p>
            <a:pPr eaLnBrk="1" hangingPunct="1"/>
            <a:endParaRPr lang="en-US" altLang="en-US" dirty="0"/>
          </a:p>
        </p:txBody>
      </p:sp>
      <p:sp>
        <p:nvSpPr>
          <p:cNvPr id="29699" name="Title 2"/>
          <p:cNvSpPr>
            <a:spLocks noGrp="1"/>
          </p:cNvSpPr>
          <p:nvPr>
            <p:ph type="title"/>
          </p:nvPr>
        </p:nvSpPr>
        <p:spPr/>
        <p:txBody>
          <a:bodyPr/>
          <a:lstStyle/>
          <a:p>
            <a:pPr eaLnBrk="1" hangingPunct="1"/>
            <a:r>
              <a:rPr lang="en-US" altLang="en-US" dirty="0">
                <a:solidFill>
                  <a:schemeClr val="bg1"/>
                </a:solidFill>
              </a:rPr>
              <a:t>Role of State Commissioner</a:t>
            </a:r>
          </a:p>
        </p:txBody>
      </p:sp>
      <p:sp>
        <p:nvSpPr>
          <p:cNvPr id="2970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BF8A0D03-5873-4FF4-9A52-6578D774E24D}" type="slidenum">
              <a:rPr lang="en-US" altLang="en-US" sz="1000" smtClean="0">
                <a:latin typeface="Arial" charset="0"/>
              </a:rPr>
              <a:pPr eaLnBrk="1" hangingPunct="1">
                <a:spcBef>
                  <a:spcPct val="0"/>
                </a:spcBef>
                <a:buClrTx/>
                <a:buSzTx/>
                <a:buFontTx/>
                <a:buNone/>
              </a:pPr>
              <a:t>16</a:t>
            </a:fld>
            <a:endParaRPr lang="en-US" altLang="en-US" sz="1000">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117690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533400" y="2286000"/>
            <a:ext cx="8077200" cy="4114800"/>
          </a:xfrm>
        </p:spPr>
        <p:txBody>
          <a:bodyPr>
            <a:normAutofit fontScale="92500"/>
          </a:bodyPr>
          <a:lstStyle/>
          <a:p>
            <a:pPr eaLnBrk="1" hangingPunct="1">
              <a:lnSpc>
                <a:spcPct val="150000"/>
              </a:lnSpc>
              <a:buClrTx/>
              <a:buFont typeface="Arial" charset="0"/>
              <a:buChar char="•"/>
            </a:pPr>
            <a:r>
              <a:rPr lang="en-US" altLang="en-US" b="1" dirty="0">
                <a:solidFill>
                  <a:schemeClr val="tx1"/>
                </a:solidFill>
              </a:rPr>
              <a:t>Designed to serve as an advisory and advocacy body</a:t>
            </a:r>
          </a:p>
          <a:p>
            <a:pPr eaLnBrk="1" hangingPunct="1">
              <a:lnSpc>
                <a:spcPct val="110000"/>
              </a:lnSpc>
              <a:buClrTx/>
              <a:buFont typeface="Arial" charset="0"/>
              <a:buChar char="•"/>
            </a:pPr>
            <a:r>
              <a:rPr lang="en-US" altLang="en-US" b="1" dirty="0">
                <a:solidFill>
                  <a:schemeClr val="tx1"/>
                </a:solidFill>
              </a:rPr>
              <a:t>May be tasked with development of policy concerning operations and procedures of the compact within that state. </a:t>
            </a:r>
          </a:p>
          <a:p>
            <a:pPr eaLnBrk="1" hangingPunct="1">
              <a:lnSpc>
                <a:spcPct val="150000"/>
              </a:lnSpc>
              <a:buClrTx/>
              <a:buFont typeface="Arial" charset="0"/>
              <a:buChar char="•"/>
            </a:pPr>
            <a:r>
              <a:rPr lang="en-US" altLang="en-US" b="1" dirty="0">
                <a:solidFill>
                  <a:schemeClr val="tx1"/>
                </a:solidFill>
              </a:rPr>
              <a:t>Assist the State Commissioner with their responsibilities.</a:t>
            </a:r>
          </a:p>
          <a:p>
            <a:pPr eaLnBrk="1" hangingPunct="1">
              <a:buClrTx/>
              <a:buFont typeface="Arial" charset="0"/>
              <a:buChar char="•"/>
            </a:pPr>
            <a:r>
              <a:rPr lang="en-US" altLang="en-US" b="1" dirty="0">
                <a:solidFill>
                  <a:schemeClr val="tx1"/>
                </a:solidFill>
              </a:rPr>
              <a:t>Promote and advocate the Interstate Compact to school administrators</a:t>
            </a:r>
          </a:p>
          <a:p>
            <a:pPr eaLnBrk="1" hangingPunct="1">
              <a:buClrTx/>
              <a:buFont typeface="Arial" charset="0"/>
              <a:buChar char="•"/>
            </a:pPr>
            <a:r>
              <a:rPr lang="en-US" altLang="en-US" b="1" dirty="0">
                <a:solidFill>
                  <a:srgbClr val="C00000"/>
                </a:solidFill>
              </a:rPr>
              <a:t>State Compact language may differ from the Model,                                          particularly as related to members of the state                                  council (refer to the Compact as adopted in your state.)</a:t>
            </a:r>
          </a:p>
          <a:p>
            <a:pPr eaLnBrk="1" hangingPunct="1">
              <a:buClrTx/>
              <a:buFont typeface="Arial" charset="0"/>
              <a:buChar char="•"/>
            </a:pPr>
            <a:endParaRPr lang="en-US" altLang="en-US" sz="2800" dirty="0"/>
          </a:p>
        </p:txBody>
      </p:sp>
      <p:sp>
        <p:nvSpPr>
          <p:cNvPr id="30723" name="Title 2"/>
          <p:cNvSpPr>
            <a:spLocks noGrp="1"/>
          </p:cNvSpPr>
          <p:nvPr>
            <p:ph type="title"/>
          </p:nvPr>
        </p:nvSpPr>
        <p:spPr>
          <a:xfrm>
            <a:off x="609600" y="152400"/>
            <a:ext cx="8229600" cy="1252538"/>
          </a:xfrm>
        </p:spPr>
        <p:txBody>
          <a:bodyPr/>
          <a:lstStyle/>
          <a:p>
            <a:pPr eaLnBrk="1" hangingPunct="1"/>
            <a:r>
              <a:rPr lang="en-US" altLang="en-US" dirty="0">
                <a:solidFill>
                  <a:schemeClr val="bg1"/>
                </a:solidFill>
              </a:rPr>
              <a:t>State Council Responsibilities</a:t>
            </a:r>
          </a:p>
        </p:txBody>
      </p:sp>
      <p:sp>
        <p:nvSpPr>
          <p:cNvPr id="3072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5ADB3942-84B4-4C63-BC43-24084930DFE4}" type="slidenum">
              <a:rPr lang="en-US" altLang="en-US" sz="1000" smtClean="0">
                <a:latin typeface="Arial" charset="0"/>
              </a:rPr>
              <a:pPr eaLnBrk="1" hangingPunct="1">
                <a:spcBef>
                  <a:spcPct val="0"/>
                </a:spcBef>
                <a:buClrTx/>
                <a:buSzTx/>
                <a:buFontTx/>
                <a:buNone/>
              </a:pPr>
              <a:t>17</a:t>
            </a:fld>
            <a:endParaRPr lang="en-US" altLang="en-US" sz="1000">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168341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0" y="2438400"/>
            <a:ext cx="4648200" cy="2819400"/>
          </a:xfrm>
        </p:spPr>
        <p:txBody>
          <a:bodyPr>
            <a:noAutofit/>
          </a:bodyPr>
          <a:lstStyle/>
          <a:p>
            <a:pPr marL="473393" lvl="1" indent="-171450" eaLnBrk="1" hangingPunct="1">
              <a:buClrTx/>
              <a:buFont typeface="Arial" pitchFamily="34" charset="0"/>
              <a:buChar char="•"/>
              <a:defRPr/>
            </a:pPr>
            <a:endParaRPr lang="en-US" sz="1100" dirty="0">
              <a:solidFill>
                <a:schemeClr val="tx1"/>
              </a:solidFill>
            </a:endParaRPr>
          </a:p>
          <a:p>
            <a:pPr marL="0" indent="0" eaLnBrk="1" hangingPunct="1">
              <a:buClrTx/>
              <a:buFont typeface="Symbol" pitchFamily="18" charset="2"/>
              <a:buNone/>
              <a:defRPr/>
            </a:pPr>
            <a:r>
              <a:rPr lang="en-US" b="1" i="1" dirty="0">
                <a:solidFill>
                  <a:schemeClr val="tx1"/>
                </a:solidFill>
              </a:rPr>
              <a:t>Resource Center</a:t>
            </a:r>
          </a:p>
          <a:p>
            <a:pPr lvl="1" eaLnBrk="1" hangingPunct="1">
              <a:buClrTx/>
              <a:buFont typeface="Wingdings" pitchFamily="2" charset="2"/>
              <a:buChar char="Ø"/>
              <a:defRPr/>
            </a:pPr>
            <a:r>
              <a:rPr lang="en-US" sz="2400" b="1" dirty="0">
                <a:solidFill>
                  <a:schemeClr val="tx1"/>
                </a:solidFill>
              </a:rPr>
              <a:t>Technical &amp; Training Assistance</a:t>
            </a:r>
          </a:p>
          <a:p>
            <a:pPr lvl="1" eaLnBrk="1" hangingPunct="1">
              <a:buClrTx/>
              <a:buFont typeface="Wingdings" pitchFamily="2" charset="2"/>
              <a:buChar char="Ø"/>
              <a:defRPr/>
            </a:pPr>
            <a:r>
              <a:rPr lang="en-US" sz="2400" b="1" dirty="0">
                <a:solidFill>
                  <a:schemeClr val="tx1"/>
                </a:solidFill>
              </a:rPr>
              <a:t>Publications</a:t>
            </a:r>
          </a:p>
          <a:p>
            <a:pPr lvl="1" eaLnBrk="1" hangingPunct="1">
              <a:buClrTx/>
              <a:buFont typeface="Wingdings" pitchFamily="2" charset="2"/>
              <a:buChar char="Ø"/>
              <a:defRPr/>
            </a:pPr>
            <a:r>
              <a:rPr lang="en-US" sz="2400" b="1" dirty="0">
                <a:solidFill>
                  <a:schemeClr val="tx1"/>
                </a:solidFill>
              </a:rPr>
              <a:t>Website</a:t>
            </a:r>
          </a:p>
          <a:p>
            <a:pPr lvl="1" eaLnBrk="1" hangingPunct="1">
              <a:buClrTx/>
              <a:buFont typeface="Wingdings" pitchFamily="2" charset="2"/>
              <a:buChar char="Ø"/>
              <a:defRPr/>
            </a:pPr>
            <a:r>
              <a:rPr lang="en-US" sz="2400" b="1" dirty="0">
                <a:solidFill>
                  <a:schemeClr val="tx1"/>
                </a:solidFill>
              </a:rPr>
              <a:t>Directory of States Compact Offices</a:t>
            </a:r>
          </a:p>
          <a:p>
            <a:pPr lvl="1" eaLnBrk="1" hangingPunct="1">
              <a:buClrTx/>
              <a:buFont typeface="Wingdings" pitchFamily="2" charset="2"/>
              <a:buChar char="Ø"/>
              <a:defRPr/>
            </a:pPr>
            <a:r>
              <a:rPr lang="en-US" sz="2400" b="1" dirty="0">
                <a:solidFill>
                  <a:schemeClr val="tx1"/>
                </a:solidFill>
              </a:rPr>
              <a:t>Legal Assistance/Opinions</a:t>
            </a:r>
          </a:p>
          <a:p>
            <a:pPr eaLnBrk="1" hangingPunct="1">
              <a:defRPr/>
            </a:pPr>
            <a:endParaRPr lang="en-US" dirty="0"/>
          </a:p>
        </p:txBody>
      </p:sp>
      <p:sp>
        <p:nvSpPr>
          <p:cNvPr id="31747" name="Title 2"/>
          <p:cNvSpPr>
            <a:spLocks noGrp="1"/>
          </p:cNvSpPr>
          <p:nvPr>
            <p:ph type="title"/>
          </p:nvPr>
        </p:nvSpPr>
        <p:spPr>
          <a:xfrm>
            <a:off x="457200" y="152400"/>
            <a:ext cx="8229600" cy="1252538"/>
          </a:xfrm>
        </p:spPr>
        <p:txBody>
          <a:bodyPr/>
          <a:lstStyle/>
          <a:p>
            <a:pPr eaLnBrk="1" hangingPunct="1"/>
            <a:r>
              <a:rPr lang="en-US" altLang="en-US" dirty="0">
                <a:solidFill>
                  <a:schemeClr val="bg1"/>
                </a:solidFill>
              </a:rPr>
              <a:t>Role of National Office</a:t>
            </a:r>
          </a:p>
        </p:txBody>
      </p:sp>
      <p:sp>
        <p:nvSpPr>
          <p:cNvPr id="3174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1F1652FE-3742-4DC2-BA20-2B47BF3E7D70}" type="slidenum">
              <a:rPr lang="en-US" altLang="en-US" sz="1000" smtClean="0">
                <a:latin typeface="Arial" charset="0"/>
              </a:rPr>
              <a:pPr eaLnBrk="1" hangingPunct="1">
                <a:spcBef>
                  <a:spcPct val="0"/>
                </a:spcBef>
                <a:buClrTx/>
                <a:buSzTx/>
                <a:buFontTx/>
                <a:buNone/>
              </a:pPr>
              <a:t>18</a:t>
            </a:fld>
            <a:endParaRPr lang="en-US" altLang="en-US" sz="1000">
              <a:latin typeface="Arial" charset="0"/>
            </a:endParaRPr>
          </a:p>
        </p:txBody>
      </p:sp>
      <p:sp>
        <p:nvSpPr>
          <p:cNvPr id="3" name="TextBox 2"/>
          <p:cNvSpPr txBox="1"/>
          <p:nvPr/>
        </p:nvSpPr>
        <p:spPr>
          <a:xfrm>
            <a:off x="304800" y="2133600"/>
            <a:ext cx="4038600" cy="2216150"/>
          </a:xfrm>
          <a:prstGeom prst="rect">
            <a:avLst/>
          </a:prstGeom>
          <a:noFill/>
        </p:spPr>
        <p:txBody>
          <a:bodyPr>
            <a:spAutoFit/>
          </a:bodyPr>
          <a:lstStyle/>
          <a:p>
            <a:pPr>
              <a:defRPr/>
            </a:pPr>
            <a:r>
              <a:rPr lang="en-US" sz="2400" b="1" i="1" dirty="0">
                <a:latin typeface="+mn-lt"/>
              </a:rPr>
              <a:t>Secretary/Clearinghouse </a:t>
            </a:r>
          </a:p>
          <a:p>
            <a:pPr>
              <a:defRPr/>
            </a:pPr>
            <a:r>
              <a:rPr lang="en-US" sz="2400" b="1" i="1" dirty="0">
                <a:latin typeface="+mn-lt"/>
              </a:rPr>
              <a:t>to the Commission</a:t>
            </a:r>
          </a:p>
          <a:p>
            <a:pPr lvl="1">
              <a:buFont typeface="Wingdings" pitchFamily="2" charset="2"/>
              <a:buChar char="Ø"/>
              <a:defRPr/>
            </a:pPr>
            <a:r>
              <a:rPr lang="en-US" sz="2400" b="1" dirty="0">
                <a:latin typeface="+mn-lt"/>
              </a:rPr>
              <a:t>Documents</a:t>
            </a:r>
          </a:p>
          <a:p>
            <a:pPr lvl="1">
              <a:buFont typeface="Wingdings" pitchFamily="2" charset="2"/>
              <a:buChar char="Ø"/>
              <a:defRPr/>
            </a:pPr>
            <a:r>
              <a:rPr lang="en-US" sz="2400" b="1" dirty="0">
                <a:latin typeface="+mn-lt"/>
              </a:rPr>
              <a:t>Meeting Minutes</a:t>
            </a:r>
          </a:p>
          <a:p>
            <a:pPr lvl="1">
              <a:buFont typeface="Wingdings" pitchFamily="2" charset="2"/>
              <a:buChar char="Ø"/>
              <a:defRPr/>
            </a:pPr>
            <a:r>
              <a:rPr lang="en-US" sz="2400" b="1" dirty="0">
                <a:latin typeface="+mn-lt"/>
              </a:rPr>
              <a:t>Commission Business</a:t>
            </a:r>
          </a:p>
          <a:p>
            <a:pPr>
              <a:defRPr/>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89809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159000"/>
            <a:ext cx="7620000" cy="3451225"/>
          </a:xfrm>
        </p:spPr>
        <p:txBody>
          <a:bodyPr/>
          <a:lstStyle/>
          <a:p>
            <a:pPr marL="0" indent="0" eaLnBrk="1" hangingPunct="1">
              <a:buClrTx/>
              <a:buFont typeface="Symbol" pitchFamily="18" charset="2"/>
              <a:buNone/>
              <a:defRPr/>
            </a:pPr>
            <a:endParaRPr lang="en-US" b="1" dirty="0">
              <a:solidFill>
                <a:schemeClr val="tx1"/>
              </a:solidFill>
            </a:endParaRPr>
          </a:p>
          <a:p>
            <a:pPr lvl="1" eaLnBrk="1" hangingPunct="1">
              <a:buClrTx/>
              <a:buFont typeface="Arial" pitchFamily="34" charset="0"/>
              <a:buChar char="•"/>
              <a:defRPr/>
            </a:pPr>
            <a:r>
              <a:rPr lang="en-US" sz="2400" b="1" dirty="0">
                <a:solidFill>
                  <a:schemeClr val="tx1"/>
                </a:solidFill>
              </a:rPr>
              <a:t>Assist Commission, Committees &amp; State Commissions in carrying out respective missions/goals</a:t>
            </a:r>
          </a:p>
          <a:p>
            <a:pPr marL="644843" lvl="1" indent="-342900" eaLnBrk="1" hangingPunct="1">
              <a:buClrTx/>
              <a:buFont typeface="Arial" pitchFamily="34" charset="0"/>
              <a:buChar char="•"/>
              <a:defRPr/>
            </a:pPr>
            <a:endParaRPr lang="en-US" sz="2400" b="1" dirty="0">
              <a:solidFill>
                <a:schemeClr val="tx1"/>
              </a:solidFill>
            </a:endParaRPr>
          </a:p>
          <a:p>
            <a:pPr lvl="1" eaLnBrk="1" hangingPunct="1">
              <a:buClrTx/>
              <a:buFont typeface="Arial" pitchFamily="34" charset="0"/>
              <a:buChar char="•"/>
              <a:defRPr/>
            </a:pPr>
            <a:r>
              <a:rPr lang="en-US" sz="2400" b="1" dirty="0">
                <a:solidFill>
                  <a:schemeClr val="tx1"/>
                </a:solidFill>
              </a:rPr>
              <a:t>Logistical support</a:t>
            </a:r>
          </a:p>
          <a:p>
            <a:pPr lvl="2" eaLnBrk="1" hangingPunct="1">
              <a:buClrTx/>
              <a:buFont typeface="Arial" pitchFamily="34" charset="0"/>
              <a:buChar char="•"/>
              <a:defRPr/>
            </a:pPr>
            <a:r>
              <a:rPr lang="en-US" sz="2400" b="1" dirty="0">
                <a:solidFill>
                  <a:schemeClr val="tx1"/>
                </a:solidFill>
              </a:rPr>
              <a:t>Teleconference/Web conferences</a:t>
            </a:r>
          </a:p>
          <a:p>
            <a:pPr lvl="2" eaLnBrk="1" hangingPunct="1">
              <a:buClrTx/>
              <a:buFont typeface="Arial" pitchFamily="34" charset="0"/>
              <a:buChar char="•"/>
              <a:defRPr/>
            </a:pPr>
            <a:r>
              <a:rPr lang="en-US" sz="2400" b="1" dirty="0">
                <a:solidFill>
                  <a:schemeClr val="tx1"/>
                </a:solidFill>
              </a:rPr>
              <a:t>On-site Meetings/Trainings</a:t>
            </a:r>
          </a:p>
          <a:p>
            <a:pPr eaLnBrk="1" hangingPunct="1">
              <a:buClrTx/>
              <a:buFont typeface="Arial" pitchFamily="34" charset="0"/>
              <a:buChar char="•"/>
              <a:defRPr/>
            </a:pPr>
            <a:endParaRPr lang="en-US" b="1" dirty="0">
              <a:solidFill>
                <a:schemeClr val="tx1"/>
              </a:solidFill>
            </a:endParaRPr>
          </a:p>
        </p:txBody>
      </p:sp>
      <p:sp>
        <p:nvSpPr>
          <p:cNvPr id="32771" name="Title 2"/>
          <p:cNvSpPr>
            <a:spLocks noGrp="1"/>
          </p:cNvSpPr>
          <p:nvPr>
            <p:ph type="title"/>
          </p:nvPr>
        </p:nvSpPr>
        <p:spPr/>
        <p:txBody>
          <a:bodyPr/>
          <a:lstStyle/>
          <a:p>
            <a:pPr eaLnBrk="1" hangingPunct="1"/>
            <a:r>
              <a:rPr lang="en-US" altLang="en-US" dirty="0">
                <a:solidFill>
                  <a:schemeClr val="bg1"/>
                </a:solidFill>
              </a:rPr>
              <a:t>Services Provided</a:t>
            </a:r>
          </a:p>
        </p:txBody>
      </p:sp>
      <p:sp>
        <p:nvSpPr>
          <p:cNvPr id="3277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3B99AB54-DC7C-443A-9136-F6A93C36CBB3}" type="slidenum">
              <a:rPr lang="en-US" altLang="en-US" sz="1000" smtClean="0">
                <a:latin typeface="Arial" charset="0"/>
              </a:rPr>
              <a:pPr eaLnBrk="1" hangingPunct="1">
                <a:spcBef>
                  <a:spcPct val="0"/>
                </a:spcBef>
                <a:buClrTx/>
                <a:buSzTx/>
                <a:buFontTx/>
                <a:buNone/>
              </a:pPr>
              <a:t>19</a:t>
            </a:fld>
            <a:endParaRPr lang="en-US" altLang="en-US" sz="1000" dirty="0">
              <a:latin typeface="Arial" charset="0"/>
            </a:endParaRPr>
          </a:p>
        </p:txBody>
      </p:sp>
      <p:sp>
        <p:nvSpPr>
          <p:cNvPr id="3" name="TextBox 2"/>
          <p:cNvSpPr txBox="1"/>
          <p:nvPr/>
        </p:nvSpPr>
        <p:spPr>
          <a:xfrm>
            <a:off x="1524000" y="1941513"/>
            <a:ext cx="6324600" cy="523220"/>
          </a:xfrm>
          <a:prstGeom prst="rect">
            <a:avLst/>
          </a:prstGeom>
          <a:solidFill>
            <a:schemeClr val="accent4">
              <a:lumMod val="20000"/>
              <a:lumOff val="80000"/>
            </a:schemeClr>
          </a:solidFill>
        </p:spPr>
        <p:txBody>
          <a:bodyPr wrap="square">
            <a:spAutoFit/>
          </a:bodyPr>
          <a:lstStyle/>
          <a:p>
            <a:pPr>
              <a:defRPr/>
            </a:pPr>
            <a:r>
              <a:rPr lang="en-US" sz="2800" dirty="0"/>
              <a:t>#</a:t>
            </a:r>
            <a:r>
              <a:rPr lang="en-US" sz="2800" b="1" dirty="0"/>
              <a:t>1 Priority is to serve the Commission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229034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57400" y="2514600"/>
            <a:ext cx="6477000" cy="4058444"/>
          </a:xfrm>
        </p:spPr>
        <p:txBody>
          <a:bodyPr>
            <a:normAutofit fontScale="92500" lnSpcReduction="10000"/>
          </a:bodyPr>
          <a:lstStyle/>
          <a:p>
            <a:pPr lvl="1">
              <a:spcBef>
                <a:spcPct val="50000"/>
              </a:spcBef>
              <a:buClrTx/>
              <a:buFont typeface="Arial" pitchFamily="34" charset="0"/>
              <a:buChar char="•"/>
              <a:defRPr/>
            </a:pPr>
            <a:r>
              <a:rPr lang="en-US" sz="2400" b="1" dirty="0">
                <a:solidFill>
                  <a:schemeClr val="tx1"/>
                </a:solidFill>
              </a:rPr>
              <a:t>Typical student experiences between 6-9 transitions</a:t>
            </a:r>
          </a:p>
          <a:p>
            <a:pPr lvl="1">
              <a:spcBef>
                <a:spcPct val="50000"/>
              </a:spcBef>
              <a:buClrTx/>
              <a:buFont typeface="Arial" pitchFamily="34" charset="0"/>
              <a:buChar char="•"/>
              <a:defRPr/>
            </a:pPr>
            <a:r>
              <a:rPr lang="en-US" sz="2400" b="1" dirty="0">
                <a:solidFill>
                  <a:schemeClr val="tx1"/>
                </a:solidFill>
              </a:rPr>
              <a:t>Adjustment to New School Setting</a:t>
            </a:r>
          </a:p>
          <a:p>
            <a:pPr lvl="1">
              <a:spcBef>
                <a:spcPct val="50000"/>
              </a:spcBef>
              <a:buClrTx/>
              <a:buFont typeface="Arial" pitchFamily="34" charset="0"/>
              <a:buChar char="•"/>
              <a:defRPr/>
            </a:pPr>
            <a:r>
              <a:rPr lang="en-US" sz="2400" b="1" dirty="0">
                <a:solidFill>
                  <a:schemeClr val="tx1"/>
                </a:solidFill>
              </a:rPr>
              <a:t>Transfer of Services for Special Education </a:t>
            </a:r>
          </a:p>
          <a:p>
            <a:pPr lvl="1">
              <a:spcBef>
                <a:spcPct val="50000"/>
              </a:spcBef>
              <a:buClrTx/>
              <a:buFont typeface="Arial" pitchFamily="34" charset="0"/>
              <a:buChar char="•"/>
              <a:defRPr/>
            </a:pPr>
            <a:r>
              <a:rPr lang="en-US" sz="2400" b="1" dirty="0">
                <a:solidFill>
                  <a:schemeClr val="tx1"/>
                </a:solidFill>
              </a:rPr>
              <a:t>Incompatible Graduation Requirements</a:t>
            </a:r>
          </a:p>
          <a:p>
            <a:pPr lvl="1">
              <a:spcBef>
                <a:spcPct val="50000"/>
              </a:spcBef>
              <a:buClrTx/>
              <a:buFont typeface="Arial" pitchFamily="34" charset="0"/>
              <a:buChar char="•"/>
              <a:defRPr/>
            </a:pPr>
            <a:r>
              <a:rPr lang="en-US" sz="2400" b="1" dirty="0">
                <a:solidFill>
                  <a:schemeClr val="tx1"/>
                </a:solidFill>
              </a:rPr>
              <a:t>Redundant / Missed Testing</a:t>
            </a:r>
          </a:p>
          <a:p>
            <a:pPr lvl="1">
              <a:spcBef>
                <a:spcPct val="50000"/>
              </a:spcBef>
              <a:buClrTx/>
              <a:buFont typeface="Arial" pitchFamily="34" charset="0"/>
              <a:buChar char="•"/>
              <a:defRPr/>
            </a:pPr>
            <a:r>
              <a:rPr lang="en-US" sz="2400" b="1" dirty="0">
                <a:solidFill>
                  <a:schemeClr val="tx1"/>
                </a:solidFill>
              </a:rPr>
              <a:t>Transfer of Coursework and Grades</a:t>
            </a:r>
          </a:p>
          <a:p>
            <a:pPr lvl="1">
              <a:spcBef>
                <a:spcPct val="50000"/>
              </a:spcBef>
              <a:buClrTx/>
              <a:buFont typeface="Arial" pitchFamily="34" charset="0"/>
              <a:buChar char="•"/>
              <a:defRPr/>
            </a:pPr>
            <a:r>
              <a:rPr lang="en-US" sz="2400" b="1" dirty="0">
                <a:solidFill>
                  <a:schemeClr val="tx1"/>
                </a:solidFill>
              </a:rPr>
              <a:t>Transfer of Records</a:t>
            </a:r>
          </a:p>
          <a:p>
            <a:pPr lvl="1">
              <a:spcBef>
                <a:spcPct val="50000"/>
              </a:spcBef>
              <a:buClrTx/>
              <a:buFont typeface="Arial" pitchFamily="34" charset="0"/>
              <a:buChar char="•"/>
              <a:defRPr/>
            </a:pPr>
            <a:r>
              <a:rPr lang="en-US" sz="2400" b="1" dirty="0">
                <a:solidFill>
                  <a:schemeClr val="tx1"/>
                </a:solidFill>
              </a:rPr>
              <a:t>Exclusion from Extra-curricular Activities</a:t>
            </a:r>
          </a:p>
          <a:p>
            <a:pPr eaLnBrk="1" hangingPunct="1">
              <a:defRPr/>
            </a:pPr>
            <a:endParaRPr lang="en-US" b="1" dirty="0"/>
          </a:p>
        </p:txBody>
      </p:sp>
      <p:sp>
        <p:nvSpPr>
          <p:cNvPr id="3" name="Title 2"/>
          <p:cNvSpPr>
            <a:spLocks noGrp="1"/>
          </p:cNvSpPr>
          <p:nvPr>
            <p:ph type="title"/>
          </p:nvPr>
        </p:nvSpPr>
        <p:spPr/>
        <p:txBody>
          <a:bodyPr>
            <a:noAutofit/>
          </a:bodyPr>
          <a:lstStyle/>
          <a:p>
            <a:pPr eaLnBrk="1" hangingPunct="1">
              <a:defRPr/>
            </a:pPr>
            <a:r>
              <a:rPr lang="en-US" dirty="0">
                <a:solidFill>
                  <a:schemeClr val="bg1"/>
                </a:solidFill>
              </a:rPr>
              <a:t>Key Issues </a:t>
            </a:r>
            <a:br>
              <a:rPr lang="en-US" dirty="0">
                <a:solidFill>
                  <a:schemeClr val="bg1"/>
                </a:solidFill>
              </a:rPr>
            </a:br>
            <a:r>
              <a:rPr lang="en-US" dirty="0">
                <a:solidFill>
                  <a:schemeClr val="bg1"/>
                </a:solidFill>
              </a:rPr>
              <a:t>Affecting Military Students</a:t>
            </a:r>
          </a:p>
        </p:txBody>
      </p:sp>
      <p:sp>
        <p:nvSpPr>
          <p:cNvPr id="2458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B9B97A0B-9E52-49B9-A052-B728E4C45DF9}" type="slidenum">
              <a:rPr lang="en-US" altLang="en-US" sz="1000" smtClean="0">
                <a:latin typeface="Arial" charset="0"/>
              </a:rPr>
              <a:pPr eaLnBrk="1" hangingPunct="1">
                <a:spcBef>
                  <a:spcPct val="0"/>
                </a:spcBef>
                <a:buClrTx/>
                <a:buSzTx/>
                <a:buFontTx/>
                <a:buNone/>
              </a:pPr>
              <a:t>2</a:t>
            </a:fld>
            <a:endParaRPr lang="en-US" altLang="en-US" sz="1000">
              <a:latin typeface="Arial" charset="0"/>
            </a:endParaRPr>
          </a:p>
        </p:txBody>
      </p:sp>
      <p:grpSp>
        <p:nvGrpSpPr>
          <p:cNvPr id="24581" name="Group 5"/>
          <p:cNvGrpSpPr>
            <a:grpSpLocks/>
          </p:cNvGrpSpPr>
          <p:nvPr/>
        </p:nvGrpSpPr>
        <p:grpSpPr bwMode="auto">
          <a:xfrm>
            <a:off x="304800" y="3433763"/>
            <a:ext cx="1981200" cy="990600"/>
            <a:chOff x="304800" y="3434497"/>
            <a:chExt cx="3191933" cy="990600"/>
          </a:xfrm>
        </p:grpSpPr>
        <p:sp>
          <p:nvSpPr>
            <p:cNvPr id="5" name="Rectangle 4"/>
            <p:cNvSpPr/>
            <p:nvPr/>
          </p:nvSpPr>
          <p:spPr>
            <a:xfrm>
              <a:off x="304800" y="3434497"/>
              <a:ext cx="3191933" cy="990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3" name="TextBox 3"/>
            <p:cNvSpPr txBox="1">
              <a:spLocks noChangeArrowheads="1"/>
            </p:cNvSpPr>
            <p:nvPr/>
          </p:nvSpPr>
          <p:spPr bwMode="auto">
            <a:xfrm>
              <a:off x="635000" y="3505200"/>
              <a:ext cx="28617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en-US" altLang="en-US" b="1" dirty="0">
                  <a:solidFill>
                    <a:schemeClr val="tx1"/>
                  </a:solidFill>
                </a:rPr>
                <a:t>Academic Issues</a:t>
              </a: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105155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1828800"/>
            <a:ext cx="4343400" cy="4297363"/>
          </a:xfrm>
        </p:spPr>
        <p:txBody>
          <a:bodyPr>
            <a:normAutofit/>
          </a:bodyPr>
          <a:lstStyle/>
          <a:p>
            <a:r>
              <a:rPr lang="en-US" b="1" dirty="0">
                <a:solidFill>
                  <a:schemeClr val="tx1"/>
                </a:solidFill>
              </a:rPr>
              <a:t>#1 communication/resource center</a:t>
            </a:r>
          </a:p>
          <a:p>
            <a:pPr marL="0" indent="0">
              <a:buNone/>
            </a:pPr>
            <a:endParaRPr lang="en-US" sz="1000" b="1" dirty="0">
              <a:solidFill>
                <a:schemeClr val="tx1"/>
              </a:solidFill>
            </a:endParaRPr>
          </a:p>
          <a:p>
            <a:r>
              <a:rPr lang="en-US" b="1" dirty="0">
                <a:solidFill>
                  <a:schemeClr val="tx1"/>
                </a:solidFill>
              </a:rPr>
              <a:t>Updated frequently</a:t>
            </a:r>
          </a:p>
          <a:p>
            <a:pPr marL="0" indent="0">
              <a:buNone/>
            </a:pPr>
            <a:endParaRPr lang="en-US" sz="1000" b="1" dirty="0">
              <a:solidFill>
                <a:schemeClr val="tx1"/>
              </a:solidFill>
            </a:endParaRPr>
          </a:p>
          <a:p>
            <a:r>
              <a:rPr lang="en-US" b="1" dirty="0">
                <a:solidFill>
                  <a:schemeClr val="tx1"/>
                </a:solidFill>
              </a:rPr>
              <a:t>Directory of State Compact Offices</a:t>
            </a:r>
          </a:p>
          <a:p>
            <a:pPr marL="0" indent="0">
              <a:buNone/>
            </a:pPr>
            <a:endParaRPr lang="en-US" sz="1000" b="1" dirty="0">
              <a:solidFill>
                <a:schemeClr val="tx1"/>
              </a:solidFill>
            </a:endParaRPr>
          </a:p>
          <a:p>
            <a:r>
              <a:rPr lang="en-US" b="1" dirty="0">
                <a:solidFill>
                  <a:schemeClr val="tx1"/>
                </a:solidFill>
              </a:rPr>
              <a:t>Discussion Forums</a:t>
            </a:r>
          </a:p>
          <a:p>
            <a:pPr marL="0" indent="0">
              <a:buNone/>
            </a:pPr>
            <a:endParaRPr lang="en-US" dirty="0"/>
          </a:p>
        </p:txBody>
      </p:sp>
      <p:sp>
        <p:nvSpPr>
          <p:cNvPr id="3" name="Title 2"/>
          <p:cNvSpPr>
            <a:spLocks noGrp="1"/>
          </p:cNvSpPr>
          <p:nvPr>
            <p:ph type="title"/>
          </p:nvPr>
        </p:nvSpPr>
        <p:spPr/>
        <p:txBody>
          <a:bodyPr/>
          <a:lstStyle/>
          <a:p>
            <a:r>
              <a:rPr lang="en-US" dirty="0"/>
              <a:t>MIC3 Website</a:t>
            </a:r>
            <a:br>
              <a:rPr lang="en-US" dirty="0"/>
            </a:br>
            <a:r>
              <a:rPr lang="en-US" sz="2800" dirty="0"/>
              <a:t>www.MIC3.net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
        <p:nvSpPr>
          <p:cNvPr id="6" name="Slide Number Placeholder 5"/>
          <p:cNvSpPr>
            <a:spLocks noGrp="1"/>
          </p:cNvSpPr>
          <p:nvPr>
            <p:ph type="sldNum" sz="quarter" idx="12"/>
          </p:nvPr>
        </p:nvSpPr>
        <p:spPr/>
        <p:txBody>
          <a:bodyPr/>
          <a:lstStyle/>
          <a:p>
            <a:fld id="{87A6CA6B-D86D-4469-B92F-A6D5ABFD3705}" type="slidenum">
              <a:rPr lang="en-US" smtClean="0"/>
              <a:t>20</a:t>
            </a:fld>
            <a:endParaRPr lang="en-US"/>
          </a:p>
        </p:txBody>
      </p:sp>
      <p:pic>
        <p:nvPicPr>
          <p:cNvPr id="7" name="Picture 6" descr="MIC3 - Windows Internet Explor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3880" y="2751650"/>
            <a:ext cx="4520600" cy="2734750"/>
          </a:xfrm>
          <a:prstGeom prst="rect">
            <a:avLst/>
          </a:prstGeom>
        </p:spPr>
      </p:pic>
    </p:spTree>
    <p:extLst>
      <p:ext uri="{BB962C8B-B14F-4D97-AF65-F5344CB8AC3E}">
        <p14:creationId xmlns:p14="http://schemas.microsoft.com/office/powerpoint/2010/main" val="506671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38400"/>
            <a:ext cx="8610599" cy="3687763"/>
          </a:xfrm>
        </p:spPr>
        <p:txBody>
          <a:bodyPr/>
          <a:lstStyle/>
          <a:p>
            <a:pPr lvl="1"/>
            <a:r>
              <a:rPr lang="en-US" b="1" dirty="0">
                <a:solidFill>
                  <a:schemeClr val="tx1"/>
                </a:solidFill>
              </a:rPr>
              <a:t>Presentations</a:t>
            </a:r>
          </a:p>
          <a:p>
            <a:pPr lvl="1"/>
            <a:r>
              <a:rPr lang="en-US" b="1" dirty="0">
                <a:solidFill>
                  <a:schemeClr val="tx1"/>
                </a:solidFill>
              </a:rPr>
              <a:t>Manuals</a:t>
            </a:r>
          </a:p>
          <a:p>
            <a:pPr lvl="1"/>
            <a:r>
              <a:rPr lang="en-US" b="1" dirty="0">
                <a:solidFill>
                  <a:schemeClr val="tx1"/>
                </a:solidFill>
              </a:rPr>
              <a:t>Supplemental Materials</a:t>
            </a:r>
          </a:p>
          <a:p>
            <a:pPr lvl="1"/>
            <a:r>
              <a:rPr lang="en-US" b="1" dirty="0">
                <a:solidFill>
                  <a:schemeClr val="tx1"/>
                </a:solidFill>
              </a:rPr>
              <a:t>Rules</a:t>
            </a:r>
          </a:p>
          <a:p>
            <a:pPr lvl="1"/>
            <a:r>
              <a:rPr lang="en-US" b="1" dirty="0">
                <a:solidFill>
                  <a:schemeClr val="tx1"/>
                </a:solidFill>
              </a:rPr>
              <a:t>Legal</a:t>
            </a:r>
          </a:p>
          <a:p>
            <a:pPr marL="0" indent="0">
              <a:buNone/>
            </a:pPr>
            <a:endParaRPr lang="en-US" dirty="0"/>
          </a:p>
        </p:txBody>
      </p:sp>
      <p:sp>
        <p:nvSpPr>
          <p:cNvPr id="3" name="Title 2"/>
          <p:cNvSpPr>
            <a:spLocks noGrp="1"/>
          </p:cNvSpPr>
          <p:nvPr>
            <p:ph type="title"/>
          </p:nvPr>
        </p:nvSpPr>
        <p:spPr/>
        <p:txBody>
          <a:bodyPr/>
          <a:lstStyle/>
          <a:p>
            <a:r>
              <a:rPr lang="en-US" dirty="0"/>
              <a:t>Training Assistance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
        <p:nvSpPr>
          <p:cNvPr id="7" name="Slide Number Placeholder 6"/>
          <p:cNvSpPr>
            <a:spLocks noGrp="1"/>
          </p:cNvSpPr>
          <p:nvPr>
            <p:ph type="sldNum" sz="quarter" idx="12"/>
          </p:nvPr>
        </p:nvSpPr>
        <p:spPr/>
        <p:txBody>
          <a:bodyPr/>
          <a:lstStyle/>
          <a:p>
            <a:fld id="{87A6CA6B-D86D-4469-B92F-A6D5ABFD3705}" type="slidenum">
              <a:rPr lang="en-US" smtClean="0"/>
              <a:t>21</a:t>
            </a:fld>
            <a:endParaRPr lang="en-US"/>
          </a:p>
        </p:txBody>
      </p:sp>
      <p:pic>
        <p:nvPicPr>
          <p:cNvPr id="9" name="Picture 8" descr="Resources - Windows Internet Explor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1868312"/>
            <a:ext cx="4151089" cy="2511213"/>
          </a:xfrm>
          <a:prstGeom prst="rect">
            <a:avLst/>
          </a:prstGeom>
        </p:spPr>
      </p:pic>
      <p:pic>
        <p:nvPicPr>
          <p:cNvPr id="10" name="Picture 9" descr="http://www.mic3.net/documents/ParentGuideApr2013.pdf - Windows Internet Explor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5376" y="4345658"/>
            <a:ext cx="3274966" cy="1981200"/>
          </a:xfrm>
          <a:prstGeom prst="rect">
            <a:avLst/>
          </a:prstGeom>
        </p:spPr>
      </p:pic>
      <p:pic>
        <p:nvPicPr>
          <p:cNvPr id="5" name="Picture 4" descr="mic3.net/pages/resources/documents/MIC3_QuadFold_web.pdf - Google Chrom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4348481"/>
            <a:ext cx="3632200" cy="1981200"/>
          </a:xfrm>
          <a:prstGeom prst="rect">
            <a:avLst/>
          </a:prstGeom>
        </p:spPr>
      </p:pic>
    </p:spTree>
    <p:extLst>
      <p:ext uri="{BB962C8B-B14F-4D97-AF65-F5344CB8AC3E}">
        <p14:creationId xmlns:p14="http://schemas.microsoft.com/office/powerpoint/2010/main" val="946534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1200"/>
            <a:ext cx="7408333" cy="4144963"/>
          </a:xfrm>
        </p:spPr>
        <p:txBody>
          <a:bodyPr>
            <a:normAutofit/>
          </a:bodyPr>
          <a:lstStyle/>
          <a:p>
            <a:r>
              <a:rPr lang="en-US" b="1" dirty="0">
                <a:solidFill>
                  <a:schemeClr val="tx1"/>
                </a:solidFill>
              </a:rPr>
              <a:t>Kindergarten/1</a:t>
            </a:r>
            <a:r>
              <a:rPr lang="en-US" b="1" baseline="30000" dirty="0">
                <a:solidFill>
                  <a:schemeClr val="tx1"/>
                </a:solidFill>
              </a:rPr>
              <a:t>st</a:t>
            </a:r>
            <a:r>
              <a:rPr lang="en-US" b="1" dirty="0">
                <a:solidFill>
                  <a:schemeClr val="tx1"/>
                </a:solidFill>
              </a:rPr>
              <a:t> grade entry</a:t>
            </a:r>
          </a:p>
          <a:p>
            <a:r>
              <a:rPr lang="en-US" b="1" dirty="0">
                <a:solidFill>
                  <a:schemeClr val="tx1"/>
                </a:solidFill>
              </a:rPr>
              <a:t>Enrollment</a:t>
            </a:r>
          </a:p>
          <a:p>
            <a:r>
              <a:rPr lang="en-US" b="1" dirty="0">
                <a:solidFill>
                  <a:schemeClr val="tx1"/>
                </a:solidFill>
              </a:rPr>
              <a:t>Placement</a:t>
            </a:r>
          </a:p>
          <a:p>
            <a:r>
              <a:rPr lang="en-US" b="1" dirty="0">
                <a:solidFill>
                  <a:schemeClr val="tx1"/>
                </a:solidFill>
              </a:rPr>
              <a:t>Eligibility</a:t>
            </a:r>
          </a:p>
          <a:p>
            <a:r>
              <a:rPr lang="en-US" b="1" dirty="0">
                <a:solidFill>
                  <a:schemeClr val="tx1"/>
                </a:solidFill>
              </a:rPr>
              <a:t>Extra-curricular</a:t>
            </a:r>
          </a:p>
          <a:p>
            <a:r>
              <a:rPr lang="en-US" b="1" dirty="0">
                <a:solidFill>
                  <a:schemeClr val="tx1"/>
                </a:solidFill>
              </a:rPr>
              <a:t>Exit Exams</a:t>
            </a:r>
          </a:p>
          <a:p>
            <a:r>
              <a:rPr lang="en-US" b="1" dirty="0">
                <a:solidFill>
                  <a:schemeClr val="tx1"/>
                </a:solidFill>
              </a:rPr>
              <a:t>Graduation</a:t>
            </a:r>
          </a:p>
          <a:p>
            <a:r>
              <a:rPr lang="en-US" b="1" dirty="0">
                <a:solidFill>
                  <a:schemeClr val="tx1"/>
                </a:solidFill>
              </a:rPr>
              <a:t>Each situation is unique – gather all the information before determining how the Compact applies.</a:t>
            </a:r>
          </a:p>
        </p:txBody>
      </p:sp>
      <p:sp>
        <p:nvSpPr>
          <p:cNvPr id="3" name="Title 2"/>
          <p:cNvSpPr>
            <a:spLocks noGrp="1"/>
          </p:cNvSpPr>
          <p:nvPr>
            <p:ph type="title"/>
          </p:nvPr>
        </p:nvSpPr>
        <p:spPr/>
        <p:txBody>
          <a:bodyPr>
            <a:normAutofit fontScale="90000"/>
          </a:bodyPr>
          <a:lstStyle/>
          <a:p>
            <a:r>
              <a:rPr lang="en-US" dirty="0"/>
              <a:t>Interstate Compact Issues</a:t>
            </a:r>
            <a:br>
              <a:rPr lang="en-US" dirty="0"/>
            </a:br>
            <a:r>
              <a:rPr lang="en-US" dirty="0"/>
              <a:t>Case Studies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1234">
            <a:off x="4061881" y="2777546"/>
            <a:ext cx="2667000" cy="193090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17278">
            <a:off x="6689909" y="2171661"/>
            <a:ext cx="1828800" cy="2438400"/>
          </a:xfrm>
          <a:prstGeom prst="rect">
            <a:avLst/>
          </a:prstGeom>
        </p:spPr>
      </p:pic>
      <p:sp>
        <p:nvSpPr>
          <p:cNvPr id="6" name="Slide Number Placeholder 5"/>
          <p:cNvSpPr>
            <a:spLocks noGrp="1"/>
          </p:cNvSpPr>
          <p:nvPr>
            <p:ph type="sldNum" sz="quarter" idx="12"/>
          </p:nvPr>
        </p:nvSpPr>
        <p:spPr/>
        <p:txBody>
          <a:bodyPr/>
          <a:lstStyle/>
          <a:p>
            <a:fld id="{87A6CA6B-D86D-4469-B92F-A6D5ABFD3705}" type="slidenum">
              <a:rPr lang="en-US" smtClean="0"/>
              <a:pPr/>
              <a:t>22</a:t>
            </a:fld>
            <a:endParaRPr lang="en-US"/>
          </a:p>
        </p:txBody>
      </p:sp>
    </p:spTree>
    <p:extLst>
      <p:ext uri="{BB962C8B-B14F-4D97-AF65-F5344CB8AC3E}">
        <p14:creationId xmlns:p14="http://schemas.microsoft.com/office/powerpoint/2010/main" val="801779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4"/>
          <p:cNvSpPr txBox="1">
            <a:spLocks noChangeArrowheads="1"/>
          </p:cNvSpPr>
          <p:nvPr/>
        </p:nvSpPr>
        <p:spPr bwMode="auto">
          <a:xfrm>
            <a:off x="568325" y="1752600"/>
            <a:ext cx="8045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4000" dirty="0">
                <a:solidFill>
                  <a:schemeClr val="bg1"/>
                </a:solidFill>
                <a:latin typeface="+mj-lt"/>
              </a:rPr>
              <a:t>The Compact provides a valuable tool to help our military families!</a:t>
            </a:r>
          </a:p>
        </p:txBody>
      </p:sp>
      <p:sp>
        <p:nvSpPr>
          <p:cNvPr id="33795" name="Slide Number Placeholder 2"/>
          <p:cNvSpPr>
            <a:spLocks noGrp="1"/>
          </p:cNvSpPr>
          <p:nvPr>
            <p:ph type="sldNum" sz="quarter" idx="11"/>
          </p:nvPr>
        </p:nvSpPr>
        <p:spPr bwMode="auto">
          <a:xfrm>
            <a:off x="2607053" y="6248400"/>
            <a:ext cx="378669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fld id="{30B90DF6-CA7A-4C55-B4F1-63AD326BDF59}" type="slidenum">
              <a:rPr lang="en-US" altLang="en-US" sz="1000" smtClean="0">
                <a:latin typeface="Arial" charset="0"/>
              </a:rPr>
              <a:pPr algn="ctr" eaLnBrk="1" hangingPunct="1">
                <a:spcBef>
                  <a:spcPct val="0"/>
                </a:spcBef>
                <a:buClrTx/>
                <a:buSzTx/>
                <a:buFontTx/>
                <a:buNone/>
              </a:pPr>
              <a:t>23</a:t>
            </a:fld>
            <a:endParaRPr lang="en-US" altLang="en-US" sz="1000" dirty="0">
              <a:latin typeface="Arial" charset="0"/>
            </a:endParaRPr>
          </a:p>
        </p:txBody>
      </p:sp>
      <p:pic>
        <p:nvPicPr>
          <p:cNvPr id="3379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9225" y="533400"/>
            <a:ext cx="1016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533400"/>
            <a:ext cx="1016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3500" y="533400"/>
            <a:ext cx="1016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4950" y="533400"/>
            <a:ext cx="1016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0675" y="533400"/>
            <a:ext cx="1016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46200" y="3429000"/>
            <a:ext cx="6413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39548620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b="1" dirty="0">
                <a:solidFill>
                  <a:schemeClr val="tx1"/>
                </a:solidFill>
              </a:rPr>
              <a:t>Interstate Commission on Educational Opportunity for Military Children</a:t>
            </a:r>
          </a:p>
          <a:p>
            <a:pPr>
              <a:buNone/>
            </a:pPr>
            <a:r>
              <a:rPr lang="en-US" sz="2800" b="1" dirty="0">
                <a:solidFill>
                  <a:schemeClr val="tx1"/>
                </a:solidFill>
              </a:rPr>
              <a:t>	PO Box 11910</a:t>
            </a:r>
            <a:br>
              <a:rPr lang="en-US" sz="2800" b="1" dirty="0">
                <a:solidFill>
                  <a:schemeClr val="tx1"/>
                </a:solidFill>
              </a:rPr>
            </a:br>
            <a:r>
              <a:rPr lang="en-US" sz="2800" b="1" dirty="0">
                <a:solidFill>
                  <a:schemeClr val="tx1"/>
                </a:solidFill>
              </a:rPr>
              <a:t>Lexington KY 40578-1910</a:t>
            </a:r>
            <a:br>
              <a:rPr lang="en-US" sz="2800" b="1" dirty="0">
                <a:solidFill>
                  <a:schemeClr val="tx1"/>
                </a:solidFill>
              </a:rPr>
            </a:br>
            <a:r>
              <a:rPr lang="en-US" sz="2800" b="1" dirty="0">
                <a:solidFill>
                  <a:schemeClr val="tx1"/>
                </a:solidFill>
              </a:rPr>
              <a:t>(859) 244-8069 Phone</a:t>
            </a:r>
            <a:br>
              <a:rPr lang="en-US" sz="2800" b="1" dirty="0">
                <a:solidFill>
                  <a:schemeClr val="tx1"/>
                </a:solidFill>
              </a:rPr>
            </a:br>
            <a:r>
              <a:rPr lang="en-US" sz="2800" b="1" dirty="0">
                <a:solidFill>
                  <a:schemeClr val="tx1"/>
                </a:solidFill>
              </a:rPr>
              <a:t>(859) 244-8001 Fax</a:t>
            </a:r>
            <a:br>
              <a:rPr lang="en-US" sz="2800" b="1" dirty="0">
                <a:solidFill>
                  <a:schemeClr val="tx1"/>
                </a:solidFill>
              </a:rPr>
            </a:br>
            <a:endParaRPr lang="en-US" sz="2800" b="1" dirty="0">
              <a:solidFill>
                <a:schemeClr val="tx1"/>
              </a:solidFill>
            </a:endParaRPr>
          </a:p>
          <a:p>
            <a:r>
              <a:rPr lang="en-US" sz="2800" b="1" dirty="0">
                <a:solidFill>
                  <a:schemeClr val="tx1"/>
                </a:solidFill>
              </a:rPr>
              <a:t>Commission Website</a:t>
            </a:r>
          </a:p>
          <a:p>
            <a:pPr lvl="1">
              <a:buNone/>
            </a:pPr>
            <a:r>
              <a:rPr lang="en-US" sz="2400" b="1" dirty="0">
                <a:hlinkClick r:id="rId2" action="ppaction://hlinkfile"/>
              </a:rPr>
              <a:t>www.mic3.net</a:t>
            </a:r>
            <a:endParaRPr lang="en-US" sz="2400" b="1" dirty="0"/>
          </a:p>
          <a:p>
            <a:pPr marL="0" indent="0">
              <a:buNone/>
            </a:pPr>
            <a:endParaRPr lang="en-US" dirty="0"/>
          </a:p>
        </p:txBody>
      </p:sp>
      <p:sp>
        <p:nvSpPr>
          <p:cNvPr id="3" name="Title 2"/>
          <p:cNvSpPr>
            <a:spLocks noGrp="1"/>
          </p:cNvSpPr>
          <p:nvPr>
            <p:ph type="title"/>
          </p:nvPr>
        </p:nvSpPr>
        <p:spPr/>
        <p:txBody>
          <a:bodyPr/>
          <a:lstStyle/>
          <a:p>
            <a:r>
              <a:rPr lang="en-US" dirty="0"/>
              <a:t>Contact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
        <p:nvSpPr>
          <p:cNvPr id="5" name="Slide Number Placeholder 4"/>
          <p:cNvSpPr>
            <a:spLocks noGrp="1"/>
          </p:cNvSpPr>
          <p:nvPr>
            <p:ph type="sldNum" sz="quarter" idx="12"/>
          </p:nvPr>
        </p:nvSpPr>
        <p:spPr/>
        <p:txBody>
          <a:bodyPr/>
          <a:lstStyle/>
          <a:p>
            <a:fld id="{87A6CA6B-D86D-4469-B92F-A6D5ABFD3705}" type="slidenum">
              <a:rPr lang="en-US" smtClean="0"/>
              <a:t>24</a:t>
            </a:fld>
            <a:endParaRPr lang="en-US"/>
          </a:p>
        </p:txBody>
      </p:sp>
    </p:spTree>
    <p:extLst>
      <p:ext uri="{BB962C8B-B14F-4D97-AF65-F5344CB8AC3E}">
        <p14:creationId xmlns:p14="http://schemas.microsoft.com/office/powerpoint/2010/main" val="3004819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Outcomes…as a result of this webinar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
        <p:nvSpPr>
          <p:cNvPr id="6" name="Content Placeholder 5"/>
          <p:cNvSpPr>
            <a:spLocks noGrp="1"/>
          </p:cNvSpPr>
          <p:nvPr>
            <p:ph idx="1"/>
          </p:nvPr>
        </p:nvSpPr>
        <p:spPr>
          <a:xfrm>
            <a:off x="228601" y="2209800"/>
            <a:ext cx="8686800" cy="3916363"/>
          </a:xfrm>
        </p:spPr>
        <p:txBody>
          <a:bodyPr>
            <a:normAutofit/>
          </a:bodyPr>
          <a:lstStyle/>
          <a:p>
            <a:pPr marL="0" indent="0">
              <a:buNone/>
            </a:pPr>
            <a:endParaRPr lang="en-US" sz="2000" dirty="0"/>
          </a:p>
          <a:p>
            <a:pPr>
              <a:lnSpc>
                <a:spcPct val="150000"/>
              </a:lnSpc>
            </a:pPr>
            <a:r>
              <a:rPr lang="en-US" sz="2600" b="1" dirty="0">
                <a:solidFill>
                  <a:schemeClr val="tx1"/>
                </a:solidFill>
              </a:rPr>
              <a:t>We will learn why the Interstate Compact was formed.</a:t>
            </a:r>
          </a:p>
          <a:p>
            <a:pPr>
              <a:lnSpc>
                <a:spcPct val="150000"/>
              </a:lnSpc>
            </a:pPr>
            <a:r>
              <a:rPr lang="en-US" sz="2600" b="1" dirty="0">
                <a:solidFill>
                  <a:schemeClr val="tx1"/>
                </a:solidFill>
              </a:rPr>
              <a:t>We will identify the major aspects of the Interstate Compact.</a:t>
            </a:r>
          </a:p>
          <a:p>
            <a:pPr>
              <a:lnSpc>
                <a:spcPct val="150000"/>
              </a:lnSpc>
            </a:pPr>
            <a:r>
              <a:rPr lang="en-US" sz="2600" b="1" dirty="0">
                <a:solidFill>
                  <a:schemeClr val="tx1"/>
                </a:solidFill>
              </a:rPr>
              <a:t>We will identify the major Compact Content areas.</a:t>
            </a:r>
          </a:p>
        </p:txBody>
      </p:sp>
      <p:sp>
        <p:nvSpPr>
          <p:cNvPr id="2" name="Slide Number Placeholder 1"/>
          <p:cNvSpPr>
            <a:spLocks noGrp="1"/>
          </p:cNvSpPr>
          <p:nvPr>
            <p:ph type="sldNum" sz="quarter" idx="12"/>
          </p:nvPr>
        </p:nvSpPr>
        <p:spPr/>
        <p:txBody>
          <a:bodyPr/>
          <a:lstStyle/>
          <a:p>
            <a:fld id="{87A6CA6B-D86D-4469-B92F-A6D5ABFD3705}" type="slidenum">
              <a:rPr lang="en-US" smtClean="0"/>
              <a:pPr/>
              <a:t>25</a:t>
            </a:fld>
            <a:endParaRPr lang="en-US"/>
          </a:p>
        </p:txBody>
      </p:sp>
    </p:spTree>
    <p:extLst>
      <p:ext uri="{BB962C8B-B14F-4D97-AF65-F5344CB8AC3E}">
        <p14:creationId xmlns:p14="http://schemas.microsoft.com/office/powerpoint/2010/main" val="3616347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438400"/>
            <a:ext cx="8686800" cy="3886200"/>
          </a:xfrm>
        </p:spPr>
        <p:txBody>
          <a:bodyPr>
            <a:normAutofit fontScale="85000" lnSpcReduction="20000"/>
          </a:bodyPr>
          <a:lstStyle/>
          <a:p>
            <a:r>
              <a:rPr lang="en-US" b="1" dirty="0">
                <a:solidFill>
                  <a:schemeClr val="tx1"/>
                </a:solidFill>
              </a:rPr>
              <a:t>Reassignments usually play havoc with the children of military families: </a:t>
            </a:r>
          </a:p>
          <a:p>
            <a:pPr marL="0" indent="0">
              <a:buNone/>
            </a:pPr>
            <a:endParaRPr lang="en-US" b="1" dirty="0">
              <a:solidFill>
                <a:schemeClr val="tx1"/>
              </a:solidFill>
            </a:endParaRPr>
          </a:p>
          <a:p>
            <a:pPr lvl="1"/>
            <a:r>
              <a:rPr lang="en-US" sz="2400" b="1" dirty="0">
                <a:solidFill>
                  <a:schemeClr val="tx1"/>
                </a:solidFill>
              </a:rPr>
              <a:t>losing and making new friends </a:t>
            </a:r>
          </a:p>
          <a:p>
            <a:pPr lvl="1"/>
            <a:r>
              <a:rPr lang="en-US" sz="2400" b="1" dirty="0">
                <a:solidFill>
                  <a:schemeClr val="tx1"/>
                </a:solidFill>
              </a:rPr>
              <a:t>adjusting to new cities and bases </a:t>
            </a:r>
          </a:p>
          <a:p>
            <a:pPr lvl="1"/>
            <a:r>
              <a:rPr lang="en-US" sz="2400" b="1" dirty="0">
                <a:solidFill>
                  <a:schemeClr val="tx1"/>
                </a:solidFill>
              </a:rPr>
              <a:t>changing schools</a:t>
            </a:r>
          </a:p>
          <a:p>
            <a:pPr marL="301943" lvl="1" indent="0">
              <a:buNone/>
            </a:pPr>
            <a:endParaRPr lang="en-US" sz="2400" b="1" dirty="0">
              <a:solidFill>
                <a:schemeClr val="tx1"/>
              </a:solidFill>
            </a:endParaRPr>
          </a:p>
          <a:p>
            <a:r>
              <a:rPr lang="en-US" b="1" dirty="0">
                <a:solidFill>
                  <a:schemeClr val="tx1"/>
                </a:solidFill>
              </a:rPr>
              <a:t>Much remains to be done at the state and local levels to ensure that the children of military families are afforded that same opportunities for educational success not penalized or delayed in achieving their educational goals.</a:t>
            </a:r>
          </a:p>
          <a:p>
            <a:pPr marL="0" indent="0">
              <a:buNone/>
            </a:pPr>
            <a:endParaRPr lang="en-US" b="1" dirty="0">
              <a:solidFill>
                <a:schemeClr val="tx1"/>
              </a:solidFill>
            </a:endParaRPr>
          </a:p>
          <a:p>
            <a:r>
              <a:rPr lang="en-US" b="1" dirty="0">
                <a:solidFill>
                  <a:schemeClr val="tx1"/>
                </a:solidFill>
              </a:rPr>
              <a:t>Most military children will have six to nine different school systems in their lives from kindergarten to 12th grade. </a:t>
            </a:r>
          </a:p>
        </p:txBody>
      </p:sp>
      <p:sp>
        <p:nvSpPr>
          <p:cNvPr id="3" name="Slide Number Placeholder 2"/>
          <p:cNvSpPr>
            <a:spLocks noGrp="1"/>
          </p:cNvSpPr>
          <p:nvPr>
            <p:ph type="sldNum" sz="quarter" idx="12"/>
          </p:nvPr>
        </p:nvSpPr>
        <p:spPr/>
        <p:txBody>
          <a:bodyPr/>
          <a:lstStyle/>
          <a:p>
            <a:fld id="{87A6CA6B-D86D-4469-B92F-A6D5ABFD3705}" type="slidenum">
              <a:rPr lang="en-US" smtClean="0"/>
              <a:t>26</a:t>
            </a:fld>
            <a:endParaRPr lang="en-US"/>
          </a:p>
        </p:txBody>
      </p:sp>
      <p:sp>
        <p:nvSpPr>
          <p:cNvPr id="4" name="Title 3"/>
          <p:cNvSpPr>
            <a:spLocks noGrp="1"/>
          </p:cNvSpPr>
          <p:nvPr>
            <p:ph type="title"/>
          </p:nvPr>
        </p:nvSpPr>
        <p:spPr/>
        <p:txBody>
          <a:bodyPr/>
          <a:lstStyle/>
          <a:p>
            <a:r>
              <a:rPr lang="en-US" dirty="0"/>
              <a:t>Why have an Interstate Compact?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4125755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438400"/>
            <a:ext cx="8686800" cy="3687763"/>
          </a:xfrm>
        </p:spPr>
        <p:txBody>
          <a:bodyPr/>
          <a:lstStyle/>
          <a:p>
            <a:r>
              <a:rPr lang="en-US" b="1" dirty="0">
                <a:solidFill>
                  <a:schemeClr val="tx1"/>
                </a:solidFill>
              </a:rPr>
              <a:t>The Interstate Compact is adopted as law by the State Legislature.</a:t>
            </a:r>
          </a:p>
          <a:p>
            <a:pPr marL="0" indent="0">
              <a:buNone/>
            </a:pPr>
            <a:endParaRPr lang="en-US" b="1" dirty="0">
              <a:solidFill>
                <a:schemeClr val="tx1"/>
              </a:solidFill>
            </a:endParaRPr>
          </a:p>
          <a:p>
            <a:r>
              <a:rPr lang="en-US" b="1" dirty="0">
                <a:solidFill>
                  <a:schemeClr val="tx1"/>
                </a:solidFill>
              </a:rPr>
              <a:t>Certain parts may vary from state to state, but the bulk of the Interstate Compact is the same.</a:t>
            </a:r>
          </a:p>
          <a:p>
            <a:pPr marL="0" indent="0">
              <a:buNone/>
            </a:pPr>
            <a:endParaRPr lang="en-US" b="1" dirty="0">
              <a:solidFill>
                <a:schemeClr val="tx1"/>
              </a:solidFill>
            </a:endParaRPr>
          </a:p>
          <a:p>
            <a:pPr marL="0" indent="0">
              <a:buNone/>
            </a:pPr>
            <a:r>
              <a:rPr lang="en-US" b="1" dirty="0">
                <a:solidFill>
                  <a:schemeClr val="tx1"/>
                </a:solidFill>
              </a:rPr>
              <a:t>     (Place State Statute of Code reference HERE)</a:t>
            </a:r>
          </a:p>
        </p:txBody>
      </p:sp>
      <p:sp>
        <p:nvSpPr>
          <p:cNvPr id="3" name="Slide Number Placeholder 2"/>
          <p:cNvSpPr>
            <a:spLocks noGrp="1"/>
          </p:cNvSpPr>
          <p:nvPr>
            <p:ph type="sldNum" sz="quarter" idx="12"/>
          </p:nvPr>
        </p:nvSpPr>
        <p:spPr/>
        <p:txBody>
          <a:bodyPr/>
          <a:lstStyle/>
          <a:p>
            <a:fld id="{87A6CA6B-D86D-4469-B92F-A6D5ABFD3705}" type="slidenum">
              <a:rPr lang="en-US" smtClean="0"/>
              <a:t>27</a:t>
            </a:fld>
            <a:endParaRPr lang="en-US"/>
          </a:p>
        </p:txBody>
      </p:sp>
      <p:sp>
        <p:nvSpPr>
          <p:cNvPr id="4" name="Title 3"/>
          <p:cNvSpPr>
            <a:spLocks noGrp="1"/>
          </p:cNvSpPr>
          <p:nvPr>
            <p:ph type="title"/>
          </p:nvPr>
        </p:nvSpPr>
        <p:spPr/>
        <p:txBody>
          <a:bodyPr/>
          <a:lstStyle/>
          <a:p>
            <a:r>
              <a:rPr lang="en-US" dirty="0"/>
              <a:t>Interstate Compact in Law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1820667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25AAAA0D-54EA-4743-BAF0-9652ED63F582}" type="slidenum">
              <a:rPr lang="en-US" altLang="en-US" sz="1000" smtClean="0">
                <a:latin typeface="Arial" charset="0"/>
              </a:rPr>
              <a:pPr eaLnBrk="1" hangingPunct="1">
                <a:spcBef>
                  <a:spcPct val="0"/>
                </a:spcBef>
                <a:buClrTx/>
                <a:buSzTx/>
                <a:buFontTx/>
                <a:buNone/>
              </a:pPr>
              <a:t>28</a:t>
            </a:fld>
            <a:endParaRPr lang="en-US" altLang="en-US" sz="1000">
              <a:latin typeface="Arial" charset="0"/>
            </a:endParaRPr>
          </a:p>
        </p:txBody>
      </p:sp>
      <p:pic>
        <p:nvPicPr>
          <p:cNvPr id="27651"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80269"/>
            <a:ext cx="68580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5000" y="495300"/>
            <a:ext cx="5521325" cy="769938"/>
          </a:xfrm>
          <a:prstGeom prst="rect">
            <a:avLst/>
          </a:prstGeom>
          <a:noFill/>
        </p:spPr>
        <p:txBody>
          <a:bodyPr wrap="none">
            <a:spAutoFit/>
          </a:bodyPr>
          <a:lstStyle/>
          <a:p>
            <a:pPr>
              <a:defRPr/>
            </a:pPr>
            <a:r>
              <a:rPr lang="en-US" sz="4400" dirty="0">
                <a:solidFill>
                  <a:schemeClr val="bg1"/>
                </a:solidFill>
                <a:latin typeface="+mj-lt"/>
              </a:rPr>
              <a:t>MIC3 Workflow Model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3127329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MIC3 Organization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graphicFrame>
        <p:nvGraphicFramePr>
          <p:cNvPr id="6" name="Content Placeholder 4"/>
          <p:cNvGraphicFramePr>
            <a:graphicFrameLocks noGrp="1"/>
          </p:cNvGraphicFramePr>
          <p:nvPr>
            <p:ph idx="1"/>
            <p:extLst>
              <p:ext uri="{D42A27DB-BD31-4B8C-83A1-F6EECF244321}">
                <p14:modId xmlns:p14="http://schemas.microsoft.com/office/powerpoint/2010/main" val="1667297393"/>
              </p:ext>
            </p:extLst>
          </p:nvPr>
        </p:nvGraphicFramePr>
        <p:xfrm>
          <a:off x="1447800" y="2362200"/>
          <a:ext cx="7408862" cy="345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87A6CA6B-D86D-4469-B92F-A6D5ABFD3705}" type="slidenum">
              <a:rPr lang="en-US" smtClean="0"/>
              <a:t>29</a:t>
            </a:fld>
            <a:endParaRPr lang="en-US"/>
          </a:p>
        </p:txBody>
      </p:sp>
    </p:spTree>
    <p:extLst>
      <p:ext uri="{BB962C8B-B14F-4D97-AF65-F5344CB8AC3E}">
        <p14:creationId xmlns:p14="http://schemas.microsoft.com/office/powerpoint/2010/main" val="87562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3768" y="2667000"/>
            <a:ext cx="7408863" cy="3451225"/>
          </a:xfrm>
        </p:spPr>
        <p:txBody>
          <a:bodyPr>
            <a:normAutofit fontScale="92500"/>
          </a:bodyPr>
          <a:lstStyle/>
          <a:p>
            <a:pPr lvl="1">
              <a:spcBef>
                <a:spcPct val="50000"/>
              </a:spcBef>
              <a:buClrTx/>
              <a:buFont typeface="Arial" pitchFamily="34" charset="0"/>
              <a:buChar char="•"/>
              <a:defRPr/>
            </a:pPr>
            <a:r>
              <a:rPr lang="en-US" sz="2400" b="1" dirty="0">
                <a:solidFill>
                  <a:schemeClr val="tx1"/>
                </a:solidFill>
              </a:rPr>
              <a:t>Social and Emotional Needs  - New Friends/Peers</a:t>
            </a:r>
          </a:p>
          <a:p>
            <a:pPr lvl="1">
              <a:spcBef>
                <a:spcPct val="50000"/>
              </a:spcBef>
              <a:buClrTx/>
              <a:buFont typeface="Arial" pitchFamily="34" charset="0"/>
              <a:buChar char="•"/>
              <a:defRPr/>
            </a:pPr>
            <a:r>
              <a:rPr lang="en-US" sz="2400" b="1" dirty="0">
                <a:solidFill>
                  <a:schemeClr val="tx1"/>
                </a:solidFill>
              </a:rPr>
              <a:t>Typical deployments vary from 45 days – 1+ </a:t>
            </a:r>
            <a:r>
              <a:rPr lang="en-US" sz="2400" b="1" dirty="0" err="1">
                <a:solidFill>
                  <a:schemeClr val="tx1"/>
                </a:solidFill>
              </a:rPr>
              <a:t>yrs</a:t>
            </a:r>
            <a:endParaRPr lang="en-US" sz="2400" b="1" dirty="0">
              <a:solidFill>
                <a:schemeClr val="tx1"/>
              </a:solidFill>
            </a:endParaRPr>
          </a:p>
          <a:p>
            <a:pPr lvl="1">
              <a:spcBef>
                <a:spcPct val="50000"/>
              </a:spcBef>
              <a:buClrTx/>
              <a:buFont typeface="Arial" pitchFamily="34" charset="0"/>
              <a:buChar char="•"/>
              <a:defRPr/>
            </a:pPr>
            <a:r>
              <a:rPr lang="en-US" sz="2400" b="1" dirty="0">
                <a:solidFill>
                  <a:schemeClr val="tx1"/>
                </a:solidFill>
              </a:rPr>
              <a:t>Deployments can be sudden / no notice</a:t>
            </a:r>
          </a:p>
          <a:p>
            <a:pPr lvl="1">
              <a:spcBef>
                <a:spcPct val="50000"/>
              </a:spcBef>
              <a:buClrTx/>
              <a:buFont typeface="Arial" pitchFamily="34" charset="0"/>
              <a:buChar char="•"/>
              <a:defRPr/>
            </a:pPr>
            <a:r>
              <a:rPr lang="en-US" sz="2400" b="1" dirty="0">
                <a:solidFill>
                  <a:schemeClr val="tx1"/>
                </a:solidFill>
              </a:rPr>
              <a:t>Recent AF survey showed that even parents who don’t deploy cope more poorly due to increased work load</a:t>
            </a:r>
          </a:p>
          <a:p>
            <a:pPr lvl="1">
              <a:spcBef>
                <a:spcPct val="50000"/>
              </a:spcBef>
              <a:buClrTx/>
              <a:buFont typeface="Arial" pitchFamily="34" charset="0"/>
              <a:buChar char="•"/>
              <a:defRPr/>
            </a:pPr>
            <a:r>
              <a:rPr lang="en-US" sz="2400" b="1" dirty="0">
                <a:solidFill>
                  <a:schemeClr val="tx1"/>
                </a:solidFill>
              </a:rPr>
              <a:t>Issues can also begin during reintegration when the military member returns</a:t>
            </a:r>
          </a:p>
          <a:p>
            <a:pPr eaLnBrk="1" hangingPunct="1">
              <a:buFont typeface="Candara" pitchFamily="34" charset="0"/>
              <a:buChar char="*"/>
              <a:defRPr/>
            </a:pPr>
            <a:endParaRPr lang="en-US" dirty="0">
              <a:solidFill>
                <a:schemeClr val="tx1"/>
              </a:solidFill>
            </a:endParaRPr>
          </a:p>
        </p:txBody>
      </p:sp>
      <p:sp>
        <p:nvSpPr>
          <p:cNvPr id="3" name="Title 2"/>
          <p:cNvSpPr>
            <a:spLocks noGrp="1"/>
          </p:cNvSpPr>
          <p:nvPr>
            <p:ph type="title"/>
          </p:nvPr>
        </p:nvSpPr>
        <p:spPr/>
        <p:txBody>
          <a:bodyPr>
            <a:noAutofit/>
          </a:bodyPr>
          <a:lstStyle/>
          <a:p>
            <a:pPr eaLnBrk="1" hangingPunct="1">
              <a:defRPr/>
            </a:pPr>
            <a:r>
              <a:rPr lang="en-US" dirty="0">
                <a:solidFill>
                  <a:schemeClr val="bg1"/>
                </a:solidFill>
              </a:rPr>
              <a:t>Key Issues </a:t>
            </a:r>
            <a:br>
              <a:rPr lang="en-US" dirty="0">
                <a:solidFill>
                  <a:schemeClr val="bg1"/>
                </a:solidFill>
              </a:rPr>
            </a:br>
            <a:r>
              <a:rPr lang="en-US" dirty="0">
                <a:solidFill>
                  <a:schemeClr val="bg1"/>
                </a:solidFill>
              </a:rPr>
              <a:t>Affecting Military Students</a:t>
            </a:r>
          </a:p>
        </p:txBody>
      </p:sp>
      <p:sp>
        <p:nvSpPr>
          <p:cNvPr id="256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EE664411-FE72-40BC-9772-CF8C2BC3E890}" type="slidenum">
              <a:rPr lang="en-US" altLang="en-US" sz="1000" smtClean="0">
                <a:latin typeface="Arial" charset="0"/>
              </a:rPr>
              <a:pPr eaLnBrk="1" hangingPunct="1">
                <a:spcBef>
                  <a:spcPct val="0"/>
                </a:spcBef>
                <a:buClrTx/>
                <a:buSzTx/>
                <a:buFontTx/>
                <a:buNone/>
              </a:pPr>
              <a:t>3</a:t>
            </a:fld>
            <a:endParaRPr lang="en-US" altLang="en-US" sz="1000">
              <a:latin typeface="Arial" charset="0"/>
            </a:endParaRPr>
          </a:p>
        </p:txBody>
      </p:sp>
      <p:sp>
        <p:nvSpPr>
          <p:cNvPr id="4" name="TextBox 3"/>
          <p:cNvSpPr txBox="1"/>
          <p:nvPr/>
        </p:nvSpPr>
        <p:spPr>
          <a:xfrm>
            <a:off x="1066800" y="1916113"/>
            <a:ext cx="6781800" cy="461665"/>
          </a:xfrm>
          <a:prstGeom prst="rect">
            <a:avLst/>
          </a:prstGeom>
          <a:solidFill>
            <a:schemeClr val="accent4">
              <a:lumMod val="20000"/>
              <a:lumOff val="80000"/>
            </a:schemeClr>
          </a:solidFill>
        </p:spPr>
        <p:txBody>
          <a:bodyPr wrap="square">
            <a:spAutoFit/>
          </a:bodyPr>
          <a:lstStyle/>
          <a:p>
            <a:pPr algn="ctr">
              <a:spcBef>
                <a:spcPct val="50000"/>
              </a:spcBef>
              <a:defRPr/>
            </a:pPr>
            <a:r>
              <a:rPr lang="en-US" sz="2400" b="1" dirty="0"/>
              <a:t>Interpersonal Issues Affecting Performance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114207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381000" y="2514600"/>
            <a:ext cx="8534400" cy="3687763"/>
          </a:xfrm>
        </p:spPr>
        <p:txBody>
          <a:bodyPr/>
          <a:lstStyle/>
          <a:p>
            <a:pPr eaLnBrk="1" hangingPunct="1">
              <a:lnSpc>
                <a:spcPct val="80000"/>
              </a:lnSpc>
              <a:spcBef>
                <a:spcPts val="775"/>
              </a:spcBef>
              <a:buClrTx/>
              <a:buFont typeface="Arial" charset="0"/>
              <a:buChar char="•"/>
            </a:pPr>
            <a:r>
              <a:rPr lang="en-US" altLang="en-US" b="1" dirty="0">
                <a:solidFill>
                  <a:schemeClr val="tx1"/>
                </a:solidFill>
              </a:rPr>
              <a:t>Developed by The Department of Defense, with assistance from The Council of State Governments</a:t>
            </a:r>
          </a:p>
          <a:p>
            <a:pPr eaLnBrk="1" hangingPunct="1">
              <a:lnSpc>
                <a:spcPct val="80000"/>
              </a:lnSpc>
              <a:spcBef>
                <a:spcPts val="775"/>
              </a:spcBef>
              <a:buClrTx/>
              <a:buFont typeface="Arial" charset="0"/>
              <a:buChar char="•"/>
            </a:pPr>
            <a:endParaRPr lang="en-US" altLang="en-US" b="1" dirty="0">
              <a:solidFill>
                <a:schemeClr val="tx1"/>
              </a:solidFill>
            </a:endParaRPr>
          </a:p>
          <a:p>
            <a:pPr eaLnBrk="1" hangingPunct="1">
              <a:lnSpc>
                <a:spcPct val="80000"/>
              </a:lnSpc>
              <a:spcBef>
                <a:spcPts val="775"/>
              </a:spcBef>
              <a:buClrTx/>
              <a:buFont typeface="Arial" charset="0"/>
              <a:buChar char="•"/>
            </a:pPr>
            <a:r>
              <a:rPr lang="en-US" altLang="en-US" b="1" dirty="0">
                <a:solidFill>
                  <a:schemeClr val="tx1"/>
                </a:solidFill>
              </a:rPr>
              <a:t>Input and assistance from national associations, federal and state officials, and departments of education and superintendents</a:t>
            </a:r>
          </a:p>
          <a:p>
            <a:pPr eaLnBrk="1" hangingPunct="1">
              <a:lnSpc>
                <a:spcPct val="80000"/>
              </a:lnSpc>
              <a:spcBef>
                <a:spcPts val="775"/>
              </a:spcBef>
              <a:buClrTx/>
              <a:buFont typeface="Arial" charset="0"/>
              <a:buChar char="•"/>
            </a:pPr>
            <a:endParaRPr lang="en-US" altLang="en-US" b="1" dirty="0">
              <a:solidFill>
                <a:schemeClr val="tx1"/>
              </a:solidFill>
            </a:endParaRPr>
          </a:p>
          <a:p>
            <a:pPr eaLnBrk="1" hangingPunct="1">
              <a:lnSpc>
                <a:spcPct val="80000"/>
              </a:lnSpc>
              <a:spcBef>
                <a:spcPts val="775"/>
              </a:spcBef>
              <a:buClrTx/>
              <a:buFont typeface="Arial" charset="0"/>
              <a:buChar char="•"/>
            </a:pPr>
            <a:r>
              <a:rPr lang="en-US" altLang="en-US" b="1" dirty="0">
                <a:solidFill>
                  <a:schemeClr val="tx1"/>
                </a:solidFill>
              </a:rPr>
              <a:t>Adopted by 48 states and the District of Columbia (approximately 98 percent of military school-age children in the US)</a:t>
            </a:r>
            <a:endParaRPr lang="en-US" altLang="en-US" sz="2000" b="1" dirty="0"/>
          </a:p>
        </p:txBody>
      </p:sp>
      <p:sp>
        <p:nvSpPr>
          <p:cNvPr id="15363" name="Rectangle 2"/>
          <p:cNvSpPr>
            <a:spLocks noGrp="1" noChangeArrowheads="1"/>
          </p:cNvSpPr>
          <p:nvPr>
            <p:ph type="title"/>
          </p:nvPr>
        </p:nvSpPr>
        <p:spPr/>
        <p:txBody>
          <a:bodyPr/>
          <a:lstStyle/>
          <a:p>
            <a:pPr eaLnBrk="1" hangingPunct="1"/>
            <a:r>
              <a:rPr lang="en-US" altLang="en-US" sz="4000" dirty="0">
                <a:solidFill>
                  <a:schemeClr val="bg1"/>
                </a:solidFill>
              </a:rPr>
              <a:t>Background and Status</a:t>
            </a:r>
          </a:p>
        </p:txBody>
      </p:sp>
      <p:sp>
        <p:nvSpPr>
          <p:cNvPr id="153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6A7539CB-ABB0-46FC-B276-F691F6F92EFC}" type="slidenum">
              <a:rPr lang="en-US" altLang="en-US" sz="1000" smtClean="0">
                <a:latin typeface="Arial" charset="0"/>
              </a:rPr>
              <a:pPr eaLnBrk="1" hangingPunct="1">
                <a:spcBef>
                  <a:spcPct val="0"/>
                </a:spcBef>
                <a:buClrTx/>
                <a:buSzTx/>
                <a:buFontTx/>
                <a:buNone/>
              </a:pPr>
              <a:t>4</a:t>
            </a:fld>
            <a:endParaRPr lang="en-US" altLang="en-US" sz="1000" dirty="0">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2176725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381000" y="381000"/>
            <a:ext cx="8229600" cy="1252538"/>
          </a:xfrm>
        </p:spPr>
        <p:txBody>
          <a:bodyPr/>
          <a:lstStyle/>
          <a:p>
            <a:r>
              <a:rPr lang="en-US" altLang="en-US" dirty="0">
                <a:solidFill>
                  <a:schemeClr val="bg1"/>
                </a:solidFill>
              </a:rPr>
              <a:t>Member States</a:t>
            </a: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B3532E73-4F5C-4FEB-8518-004A7B58264B}" type="slidenum">
              <a:rPr lang="en-US" altLang="en-US" sz="1000" smtClean="0">
                <a:latin typeface="Arial" charset="0"/>
              </a:rPr>
              <a:pPr eaLnBrk="1" hangingPunct="1">
                <a:spcBef>
                  <a:spcPct val="0"/>
                </a:spcBef>
                <a:buClrTx/>
                <a:buSzTx/>
                <a:buFontTx/>
                <a:buNone/>
              </a:pPr>
              <a:t>5</a:t>
            </a:fld>
            <a:endParaRPr lang="en-US" altLang="en-US" sz="1000">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pic>
        <p:nvPicPr>
          <p:cNvPr id="3" name="Picture 2" descr="http://mic3.net/pages/contact/Map/MIC3_mapn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517" y="1656265"/>
            <a:ext cx="5593678" cy="466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33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228600" y="2438400"/>
            <a:ext cx="8686800" cy="4038600"/>
          </a:xfrm>
        </p:spPr>
        <p:txBody>
          <a:bodyPr/>
          <a:lstStyle/>
          <a:p>
            <a:pPr eaLnBrk="1" hangingPunct="1">
              <a:buClrTx/>
              <a:buFont typeface="Arial" charset="0"/>
              <a:buChar char="•"/>
            </a:pPr>
            <a:r>
              <a:rPr lang="en-US" altLang="en-US" b="1" dirty="0">
                <a:solidFill>
                  <a:schemeClr val="tx1"/>
                </a:solidFill>
              </a:rPr>
              <a:t>The Compact addresses key educational transition issues encountered by military families including enrollment, placement, attendance, eligibility and graduation.</a:t>
            </a:r>
          </a:p>
          <a:p>
            <a:pPr eaLnBrk="1" hangingPunct="1">
              <a:buClrTx/>
              <a:buFont typeface="Arial" charset="0"/>
              <a:buChar char="•"/>
            </a:pPr>
            <a:endParaRPr lang="en-US" altLang="en-US" b="1" dirty="0">
              <a:solidFill>
                <a:schemeClr val="tx1"/>
              </a:solidFill>
            </a:endParaRPr>
          </a:p>
          <a:p>
            <a:pPr eaLnBrk="1" hangingPunct="1">
              <a:buClrTx/>
              <a:buFont typeface="Arial" charset="0"/>
              <a:buChar char="•"/>
            </a:pPr>
            <a:r>
              <a:rPr lang="en-US" altLang="en-US" b="1" dirty="0">
                <a:solidFill>
                  <a:schemeClr val="tx1"/>
                </a:solidFill>
              </a:rPr>
              <a:t>Children of active duty members of the uniformed services, National Guard and Reserve on active duty orders, and members or veterans who are medically discharged or retired for one year are eligible for assistance under the Compact</a:t>
            </a:r>
            <a:r>
              <a:rPr lang="en-US" altLang="en-US" dirty="0"/>
              <a:t>.</a:t>
            </a:r>
          </a:p>
        </p:txBody>
      </p:sp>
      <p:sp>
        <p:nvSpPr>
          <p:cNvPr id="18435" name="Title 2"/>
          <p:cNvSpPr>
            <a:spLocks noGrp="1"/>
          </p:cNvSpPr>
          <p:nvPr>
            <p:ph type="title"/>
          </p:nvPr>
        </p:nvSpPr>
        <p:spPr/>
        <p:txBody>
          <a:bodyPr/>
          <a:lstStyle/>
          <a:p>
            <a:pPr eaLnBrk="1" hangingPunct="1"/>
            <a:r>
              <a:rPr lang="en-US" altLang="en-US" dirty="0">
                <a:solidFill>
                  <a:schemeClr val="bg1"/>
                </a:solidFill>
              </a:rPr>
              <a:t>Major Points</a:t>
            </a:r>
          </a:p>
        </p:txBody>
      </p:sp>
      <p:sp>
        <p:nvSpPr>
          <p:cNvPr id="184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AA3AEE38-B281-4DCF-955A-2673709B417A}" type="slidenum">
              <a:rPr lang="en-US" altLang="en-US" sz="1000" smtClean="0">
                <a:latin typeface="Arial" charset="0"/>
              </a:rPr>
              <a:pPr eaLnBrk="1" hangingPunct="1">
                <a:spcBef>
                  <a:spcPct val="0"/>
                </a:spcBef>
                <a:buClrTx/>
                <a:buSzTx/>
                <a:buFontTx/>
                <a:buNone/>
              </a:pPr>
              <a:t>6</a:t>
            </a:fld>
            <a:endParaRPr lang="en-US" altLang="en-US" sz="1000">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299786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28600" y="2590800"/>
            <a:ext cx="8720138" cy="3763963"/>
          </a:xfrm>
        </p:spPr>
        <p:txBody>
          <a:bodyPr rtlCol="0">
            <a:normAutofit/>
          </a:bodyPr>
          <a:lstStyle/>
          <a:p>
            <a:pPr marL="274320" indent="-274320" eaLnBrk="1" fontAlgn="auto" hangingPunct="1">
              <a:lnSpc>
                <a:spcPct val="70000"/>
              </a:lnSpc>
              <a:spcAft>
                <a:spcPts val="0"/>
              </a:spcAft>
              <a:buFont typeface="Arial" charset="0"/>
              <a:buNone/>
              <a:defRPr/>
            </a:pPr>
            <a:endParaRPr lang="en-US" sz="2000" dirty="0"/>
          </a:p>
          <a:p>
            <a:pPr eaLnBrk="1" fontAlgn="auto" hangingPunct="1">
              <a:lnSpc>
                <a:spcPct val="80000"/>
              </a:lnSpc>
              <a:spcBef>
                <a:spcPts val="775"/>
              </a:spcBef>
              <a:spcAft>
                <a:spcPts val="0"/>
              </a:spcAft>
              <a:buClrTx/>
              <a:buFont typeface="Arial" pitchFamily="34" charset="0"/>
              <a:buChar char="•"/>
              <a:defRPr/>
            </a:pPr>
            <a:r>
              <a:rPr lang="en-US" b="1" dirty="0">
                <a:solidFill>
                  <a:schemeClr val="tx1"/>
                </a:solidFill>
              </a:rPr>
              <a:t>Compact designed to resolve recognized education </a:t>
            </a:r>
            <a:r>
              <a:rPr lang="en-US" b="1" i="1" u="sng" dirty="0">
                <a:solidFill>
                  <a:schemeClr val="tx1"/>
                </a:solidFill>
              </a:rPr>
              <a:t>transition</a:t>
            </a:r>
            <a:r>
              <a:rPr lang="en-US" b="1" dirty="0">
                <a:solidFill>
                  <a:schemeClr val="tx1"/>
                </a:solidFill>
              </a:rPr>
              <a:t> issues</a:t>
            </a:r>
          </a:p>
          <a:p>
            <a:pPr marL="0" indent="0" eaLnBrk="1" fontAlgn="auto" hangingPunct="1">
              <a:lnSpc>
                <a:spcPct val="80000"/>
              </a:lnSpc>
              <a:spcBef>
                <a:spcPts val="775"/>
              </a:spcBef>
              <a:spcAft>
                <a:spcPts val="0"/>
              </a:spcAft>
              <a:buClrTx/>
              <a:buFont typeface="Symbol" pitchFamily="18" charset="2"/>
              <a:buNone/>
              <a:defRPr/>
            </a:pPr>
            <a:endParaRPr lang="en-US" b="1" dirty="0">
              <a:solidFill>
                <a:schemeClr val="tx1"/>
              </a:solidFill>
            </a:endParaRPr>
          </a:p>
          <a:p>
            <a:pPr eaLnBrk="1" fontAlgn="auto" hangingPunct="1">
              <a:lnSpc>
                <a:spcPct val="80000"/>
              </a:lnSpc>
              <a:spcBef>
                <a:spcPts val="775"/>
              </a:spcBef>
              <a:spcAft>
                <a:spcPts val="0"/>
              </a:spcAft>
              <a:buClrTx/>
              <a:buFont typeface="Arial" pitchFamily="34" charset="0"/>
              <a:buChar char="•"/>
              <a:defRPr/>
            </a:pPr>
            <a:r>
              <a:rPr lang="en-US" b="1" dirty="0">
                <a:solidFill>
                  <a:schemeClr val="tx1"/>
                </a:solidFill>
              </a:rPr>
              <a:t>Compact not intended to impact curriculum or local standards of education</a:t>
            </a:r>
          </a:p>
          <a:p>
            <a:pPr marL="644843" lvl="1" indent="-342900" eaLnBrk="1" fontAlgn="auto" hangingPunct="1">
              <a:lnSpc>
                <a:spcPct val="80000"/>
              </a:lnSpc>
              <a:spcBef>
                <a:spcPts val="775"/>
              </a:spcBef>
              <a:spcAft>
                <a:spcPts val="0"/>
              </a:spcAft>
              <a:buClrTx/>
              <a:buFont typeface="Arial" pitchFamily="34" charset="0"/>
              <a:buChar char="•"/>
              <a:defRPr/>
            </a:pPr>
            <a:r>
              <a:rPr lang="en-US" sz="2400" b="1" dirty="0">
                <a:solidFill>
                  <a:schemeClr val="tx1"/>
                </a:solidFill>
              </a:rPr>
              <a:t>Recognizes the authority and responsibility of states and local education agencies</a:t>
            </a:r>
          </a:p>
          <a:p>
            <a:pPr marL="644843" lvl="1" indent="-342900" eaLnBrk="1" fontAlgn="auto" hangingPunct="1">
              <a:lnSpc>
                <a:spcPct val="80000"/>
              </a:lnSpc>
              <a:spcBef>
                <a:spcPts val="775"/>
              </a:spcBef>
              <a:spcAft>
                <a:spcPts val="0"/>
              </a:spcAft>
              <a:buClrTx/>
              <a:buFont typeface="Arial" pitchFamily="34" charset="0"/>
              <a:buChar char="•"/>
              <a:defRPr/>
            </a:pPr>
            <a:r>
              <a:rPr lang="en-US" sz="2400" b="1" dirty="0">
                <a:solidFill>
                  <a:schemeClr val="tx1"/>
                </a:solidFill>
              </a:rPr>
              <a:t>Would have been a major obstacle in obtaining state membership</a:t>
            </a:r>
          </a:p>
          <a:p>
            <a:pPr marL="457200" lvl="1" indent="0" eaLnBrk="1" fontAlgn="auto" hangingPunct="1">
              <a:lnSpc>
                <a:spcPct val="80000"/>
              </a:lnSpc>
              <a:spcBef>
                <a:spcPts val="775"/>
              </a:spcBef>
              <a:spcAft>
                <a:spcPts val="0"/>
              </a:spcAft>
              <a:buFont typeface="Arial" charset="0"/>
              <a:buNone/>
              <a:defRPr/>
            </a:pPr>
            <a:endParaRPr lang="en-US" dirty="0"/>
          </a:p>
          <a:p>
            <a:pPr marL="274320" indent="-274320" eaLnBrk="1" fontAlgn="auto" hangingPunct="1">
              <a:lnSpc>
                <a:spcPct val="70000"/>
              </a:lnSpc>
              <a:spcAft>
                <a:spcPts val="0"/>
              </a:spcAft>
              <a:defRPr/>
            </a:pPr>
            <a:endParaRPr lang="en-US" dirty="0"/>
          </a:p>
          <a:p>
            <a:pPr marL="274320" indent="-274320" eaLnBrk="1" fontAlgn="auto" hangingPunct="1">
              <a:lnSpc>
                <a:spcPct val="70000"/>
              </a:lnSpc>
              <a:spcAft>
                <a:spcPts val="0"/>
              </a:spcAft>
              <a:buFont typeface="Arial" charset="0"/>
              <a:buNone/>
              <a:defRPr/>
            </a:pPr>
            <a:endParaRPr lang="en-US" sz="2500" dirty="0"/>
          </a:p>
        </p:txBody>
      </p:sp>
      <p:sp>
        <p:nvSpPr>
          <p:cNvPr id="17411" name="Rectangle 2"/>
          <p:cNvSpPr>
            <a:spLocks noGrp="1" noChangeArrowheads="1"/>
          </p:cNvSpPr>
          <p:nvPr>
            <p:ph type="title"/>
          </p:nvPr>
        </p:nvSpPr>
        <p:spPr/>
        <p:txBody>
          <a:bodyPr>
            <a:normAutofit/>
          </a:bodyPr>
          <a:lstStyle/>
          <a:p>
            <a:pPr eaLnBrk="1" hangingPunct="1"/>
            <a:r>
              <a:rPr lang="en-US" altLang="en-US" dirty="0">
                <a:solidFill>
                  <a:schemeClr val="bg1"/>
                </a:solidFill>
              </a:rPr>
              <a:t>Major Points</a:t>
            </a:r>
            <a:endParaRPr lang="en-US" altLang="en-US" b="1" dirty="0">
              <a:solidFill>
                <a:schemeClr val="bg1"/>
              </a:solidFill>
              <a:latin typeface="Baskerville Old Face" pitchFamily="18" charset="0"/>
            </a:endParaRP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fld id="{AFC79E50-B1E6-4BD3-B2B7-0427DAAF0108}" type="slidenum">
              <a:rPr lang="en-US" altLang="en-US" sz="1000" smtClean="0">
                <a:latin typeface="Arial" charset="0"/>
              </a:rPr>
              <a:pPr eaLnBrk="1" hangingPunct="1">
                <a:spcBef>
                  <a:spcPct val="0"/>
                </a:spcBef>
                <a:buClrTx/>
                <a:buSzTx/>
                <a:buFontTx/>
                <a:buNone/>
              </a:pPr>
              <a:t>7</a:t>
            </a:fld>
            <a:endParaRPr lang="en-US" altLang="en-US" sz="1000">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spTree>
    <p:extLst>
      <p:ext uri="{BB962C8B-B14F-4D97-AF65-F5344CB8AC3E}">
        <p14:creationId xmlns:p14="http://schemas.microsoft.com/office/powerpoint/2010/main" val="325081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495800"/>
          </a:xfrm>
        </p:spPr>
        <p:txBody>
          <a:bodyPr>
            <a:normAutofit lnSpcReduction="10000"/>
          </a:bodyPr>
          <a:lstStyle/>
          <a:p>
            <a:pPr>
              <a:lnSpc>
                <a:spcPct val="80000"/>
              </a:lnSpc>
              <a:spcBef>
                <a:spcPts val="775"/>
              </a:spcBef>
              <a:spcAft>
                <a:spcPts val="1000"/>
              </a:spcAft>
            </a:pPr>
            <a:r>
              <a:rPr lang="en-US" dirty="0">
                <a:solidFill>
                  <a:schemeClr val="tx1"/>
                </a:solidFill>
              </a:rPr>
              <a:t>Article I – Purpose</a:t>
            </a:r>
          </a:p>
          <a:p>
            <a:pPr>
              <a:lnSpc>
                <a:spcPct val="80000"/>
              </a:lnSpc>
              <a:spcBef>
                <a:spcPts val="775"/>
              </a:spcBef>
              <a:spcAft>
                <a:spcPts val="1000"/>
              </a:spcAft>
            </a:pPr>
            <a:r>
              <a:rPr lang="en-US" dirty="0">
                <a:solidFill>
                  <a:schemeClr val="tx1"/>
                </a:solidFill>
              </a:rPr>
              <a:t>Article II – Definitions</a:t>
            </a:r>
          </a:p>
          <a:p>
            <a:pPr>
              <a:lnSpc>
                <a:spcPct val="80000"/>
              </a:lnSpc>
              <a:spcBef>
                <a:spcPts val="775"/>
              </a:spcBef>
              <a:spcAft>
                <a:spcPts val="1000"/>
              </a:spcAft>
            </a:pPr>
            <a:r>
              <a:rPr lang="en-US" dirty="0">
                <a:solidFill>
                  <a:schemeClr val="tx1"/>
                </a:solidFill>
              </a:rPr>
              <a:t>Article III – Applicability </a:t>
            </a:r>
          </a:p>
          <a:p>
            <a:pPr>
              <a:lnSpc>
                <a:spcPct val="80000"/>
              </a:lnSpc>
              <a:spcBef>
                <a:spcPts val="775"/>
              </a:spcBef>
              <a:spcAft>
                <a:spcPts val="1000"/>
              </a:spcAft>
            </a:pPr>
            <a:r>
              <a:rPr lang="en-US" b="1" dirty="0">
                <a:solidFill>
                  <a:srgbClr val="FF0000"/>
                </a:solidFill>
              </a:rPr>
              <a:t>Article IV – Enrollment</a:t>
            </a:r>
          </a:p>
          <a:p>
            <a:pPr>
              <a:lnSpc>
                <a:spcPct val="80000"/>
              </a:lnSpc>
              <a:spcBef>
                <a:spcPts val="775"/>
              </a:spcBef>
              <a:spcAft>
                <a:spcPts val="1000"/>
              </a:spcAft>
            </a:pPr>
            <a:r>
              <a:rPr lang="en-US" b="1" dirty="0">
                <a:solidFill>
                  <a:srgbClr val="FF0000"/>
                </a:solidFill>
              </a:rPr>
              <a:t>Article V – Placement and Attendance</a:t>
            </a:r>
          </a:p>
          <a:p>
            <a:pPr>
              <a:lnSpc>
                <a:spcPct val="80000"/>
              </a:lnSpc>
              <a:spcBef>
                <a:spcPts val="775"/>
              </a:spcBef>
              <a:spcAft>
                <a:spcPts val="1000"/>
              </a:spcAft>
            </a:pPr>
            <a:r>
              <a:rPr lang="en-US" b="1" dirty="0">
                <a:solidFill>
                  <a:srgbClr val="FF0000"/>
                </a:solidFill>
              </a:rPr>
              <a:t>Article VI – Eligibility </a:t>
            </a:r>
          </a:p>
          <a:p>
            <a:pPr>
              <a:lnSpc>
                <a:spcPct val="80000"/>
              </a:lnSpc>
              <a:spcBef>
                <a:spcPts val="775"/>
              </a:spcBef>
              <a:spcAft>
                <a:spcPts val="1000"/>
              </a:spcAft>
            </a:pPr>
            <a:r>
              <a:rPr lang="en-US" b="1" dirty="0">
                <a:solidFill>
                  <a:srgbClr val="FF0000"/>
                </a:solidFill>
              </a:rPr>
              <a:t>Article VII – Graduation</a:t>
            </a:r>
          </a:p>
          <a:p>
            <a:pPr>
              <a:lnSpc>
                <a:spcPct val="80000"/>
              </a:lnSpc>
              <a:spcBef>
                <a:spcPts val="775"/>
              </a:spcBef>
              <a:spcAft>
                <a:spcPts val="1000"/>
              </a:spcAft>
            </a:pPr>
            <a:r>
              <a:rPr lang="en-US" dirty="0">
                <a:solidFill>
                  <a:schemeClr val="tx1"/>
                </a:solidFill>
              </a:rPr>
              <a:t>Article VIII – State Coordination</a:t>
            </a:r>
          </a:p>
          <a:p>
            <a:pPr>
              <a:lnSpc>
                <a:spcPct val="80000"/>
              </a:lnSpc>
              <a:spcBef>
                <a:spcPts val="775"/>
              </a:spcBef>
              <a:spcAft>
                <a:spcPts val="1000"/>
              </a:spcAft>
            </a:pPr>
            <a:r>
              <a:rPr lang="en-US" dirty="0">
                <a:solidFill>
                  <a:schemeClr val="tx1"/>
                </a:solidFill>
              </a:rPr>
              <a:t>Article IX – Interstate Commission </a:t>
            </a:r>
          </a:p>
          <a:p>
            <a:endParaRPr lang="en-US" dirty="0"/>
          </a:p>
        </p:txBody>
      </p:sp>
      <p:sp>
        <p:nvSpPr>
          <p:cNvPr id="3" name="Title 2"/>
          <p:cNvSpPr>
            <a:spLocks noGrp="1"/>
          </p:cNvSpPr>
          <p:nvPr>
            <p:ph type="title"/>
          </p:nvPr>
        </p:nvSpPr>
        <p:spPr/>
        <p:txBody>
          <a:bodyPr/>
          <a:lstStyle/>
          <a:p>
            <a:r>
              <a:rPr lang="en-US" dirty="0">
                <a:solidFill>
                  <a:schemeClr val="bg1"/>
                </a:solidFill>
              </a:rPr>
              <a:t>Compact Content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221194"/>
            <a:ext cx="3028950" cy="2238375"/>
          </a:xfrm>
          <a:prstGeom prst="rect">
            <a:avLst/>
          </a:prstGeom>
        </p:spPr>
      </p:pic>
      <p:sp>
        <p:nvSpPr>
          <p:cNvPr id="6" name="Slide Number Placeholder 5"/>
          <p:cNvSpPr>
            <a:spLocks noGrp="1"/>
          </p:cNvSpPr>
          <p:nvPr>
            <p:ph type="sldNum" sz="quarter" idx="12"/>
          </p:nvPr>
        </p:nvSpPr>
        <p:spPr/>
        <p:txBody>
          <a:bodyPr/>
          <a:lstStyle/>
          <a:p>
            <a:fld id="{87A6CA6B-D86D-4469-B92F-A6D5ABFD3705}" type="slidenum">
              <a:rPr lang="en-US" smtClean="0"/>
              <a:pPr/>
              <a:t>8</a:t>
            </a:fld>
            <a:endParaRPr lang="en-US"/>
          </a:p>
        </p:txBody>
      </p:sp>
    </p:spTree>
    <p:extLst>
      <p:ext uri="{BB962C8B-B14F-4D97-AF65-F5344CB8AC3E}">
        <p14:creationId xmlns:p14="http://schemas.microsoft.com/office/powerpoint/2010/main" val="162064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3600"/>
            <a:ext cx="7408333" cy="3992563"/>
          </a:xfrm>
        </p:spPr>
        <p:txBody>
          <a:bodyPr/>
          <a:lstStyle/>
          <a:p>
            <a:pPr>
              <a:lnSpc>
                <a:spcPct val="80000"/>
              </a:lnSpc>
              <a:spcBef>
                <a:spcPct val="30000"/>
              </a:spcBef>
              <a:defRPr/>
            </a:pPr>
            <a:r>
              <a:rPr lang="en-US" b="1" dirty="0">
                <a:solidFill>
                  <a:schemeClr val="tx1"/>
                </a:solidFill>
              </a:rPr>
              <a:t>Educational Records</a:t>
            </a:r>
          </a:p>
          <a:p>
            <a:pPr marL="0" indent="0">
              <a:lnSpc>
                <a:spcPct val="80000"/>
              </a:lnSpc>
              <a:spcBef>
                <a:spcPct val="30000"/>
              </a:spcBef>
              <a:buNone/>
              <a:defRPr/>
            </a:pPr>
            <a:endParaRPr lang="en-US" b="1" dirty="0">
              <a:solidFill>
                <a:schemeClr val="tx1"/>
              </a:solidFill>
            </a:endParaRPr>
          </a:p>
          <a:p>
            <a:pPr marL="0" indent="0">
              <a:lnSpc>
                <a:spcPct val="80000"/>
              </a:lnSpc>
              <a:spcBef>
                <a:spcPct val="30000"/>
              </a:spcBef>
              <a:buNone/>
              <a:defRPr/>
            </a:pPr>
            <a:endParaRPr lang="en-US" b="1" dirty="0">
              <a:solidFill>
                <a:schemeClr val="tx1"/>
              </a:solidFill>
            </a:endParaRPr>
          </a:p>
          <a:p>
            <a:pPr>
              <a:lnSpc>
                <a:spcPct val="80000"/>
              </a:lnSpc>
              <a:spcBef>
                <a:spcPct val="30000"/>
              </a:spcBef>
              <a:defRPr/>
            </a:pPr>
            <a:r>
              <a:rPr lang="en-US" b="1" dirty="0">
                <a:solidFill>
                  <a:schemeClr val="tx1"/>
                </a:solidFill>
              </a:rPr>
              <a:t>Immunizations</a:t>
            </a:r>
          </a:p>
          <a:p>
            <a:pPr marL="0" indent="0">
              <a:lnSpc>
                <a:spcPct val="80000"/>
              </a:lnSpc>
              <a:spcBef>
                <a:spcPct val="30000"/>
              </a:spcBef>
              <a:buNone/>
              <a:defRPr/>
            </a:pPr>
            <a:endParaRPr lang="en-US" b="1" strike="sngStrike" dirty="0">
              <a:solidFill>
                <a:schemeClr val="tx1"/>
              </a:solidFill>
            </a:endParaRPr>
          </a:p>
          <a:p>
            <a:pPr marL="0" indent="0">
              <a:lnSpc>
                <a:spcPct val="80000"/>
              </a:lnSpc>
              <a:spcBef>
                <a:spcPct val="30000"/>
              </a:spcBef>
              <a:buNone/>
              <a:defRPr/>
            </a:pPr>
            <a:endParaRPr lang="en-US" b="1" strike="sngStrike" dirty="0">
              <a:solidFill>
                <a:schemeClr val="tx1"/>
              </a:solidFill>
            </a:endParaRPr>
          </a:p>
          <a:p>
            <a:pPr>
              <a:lnSpc>
                <a:spcPct val="80000"/>
              </a:lnSpc>
              <a:spcBef>
                <a:spcPct val="30000"/>
              </a:spcBef>
              <a:defRPr/>
            </a:pPr>
            <a:r>
              <a:rPr lang="en-US" b="1" dirty="0">
                <a:solidFill>
                  <a:schemeClr val="tx1"/>
                </a:solidFill>
              </a:rPr>
              <a:t>Entrance Age (Kindergarten)</a:t>
            </a:r>
          </a:p>
          <a:p>
            <a:pPr marL="0" indent="0">
              <a:buNone/>
            </a:pPr>
            <a:endParaRPr lang="en-US" dirty="0"/>
          </a:p>
        </p:txBody>
      </p:sp>
      <p:sp>
        <p:nvSpPr>
          <p:cNvPr id="3" name="Title 2"/>
          <p:cNvSpPr>
            <a:spLocks noGrp="1"/>
          </p:cNvSpPr>
          <p:nvPr>
            <p:ph type="title"/>
          </p:nvPr>
        </p:nvSpPr>
        <p:spPr/>
        <p:txBody>
          <a:bodyPr/>
          <a:lstStyle/>
          <a:p>
            <a:r>
              <a:rPr lang="en-US" dirty="0">
                <a:solidFill>
                  <a:schemeClr val="bg1"/>
                </a:solidFill>
              </a:rPr>
              <a:t>Article IV - Enrollment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198368"/>
            <a:ext cx="1447800" cy="522402"/>
          </a:xfrm>
          <a:prstGeom prst="rect">
            <a:avLst/>
          </a:prstGeom>
        </p:spPr>
      </p:pic>
      <p:pic>
        <p:nvPicPr>
          <p:cNvPr id="4100" name="Picture 4" descr="C:\Users\jmatthews\AppData\Local\Microsoft\Windows\Temporary Internet Files\Content.IE5\6TBCPRN9\MP90043924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667000"/>
            <a:ext cx="3200400" cy="214274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7A6CA6B-D86D-4469-B92F-A6D5ABFD3705}" type="slidenum">
              <a:rPr lang="en-US" smtClean="0"/>
              <a:pPr/>
              <a:t>9</a:t>
            </a:fld>
            <a:endParaRPr lang="en-US"/>
          </a:p>
        </p:txBody>
      </p:sp>
    </p:spTree>
    <p:extLst>
      <p:ext uri="{BB962C8B-B14F-4D97-AF65-F5344CB8AC3E}">
        <p14:creationId xmlns:p14="http://schemas.microsoft.com/office/powerpoint/2010/main" val="1163661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3088</TotalTime>
  <Words>2916</Words>
  <Application>Microsoft Office PowerPoint</Application>
  <PresentationFormat>On-screen Show (4:3)</PresentationFormat>
  <Paragraphs>357</Paragraphs>
  <Slides>29</Slides>
  <Notes>23</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Baskerville Old Face</vt:lpstr>
      <vt:lpstr>Calibri</vt:lpstr>
      <vt:lpstr>Candara</vt:lpstr>
      <vt:lpstr>Symbol</vt:lpstr>
      <vt:lpstr>Wingdings</vt:lpstr>
      <vt:lpstr>Waveform</vt:lpstr>
      <vt:lpstr> ORIENTATION  TO THE  INTERSTATE COMPACT</vt:lpstr>
      <vt:lpstr>Key Issues  Affecting Military Students</vt:lpstr>
      <vt:lpstr>Key Issues  Affecting Military Students</vt:lpstr>
      <vt:lpstr>Background and Status</vt:lpstr>
      <vt:lpstr>Member States</vt:lpstr>
      <vt:lpstr>Major Points</vt:lpstr>
      <vt:lpstr>Major Points</vt:lpstr>
      <vt:lpstr>Compact Content</vt:lpstr>
      <vt:lpstr>Article IV - Enrollment</vt:lpstr>
      <vt:lpstr>Article V - Placement and Attendance</vt:lpstr>
      <vt:lpstr>Article VI – Eligibility</vt:lpstr>
      <vt:lpstr>Article VII – Graduation</vt:lpstr>
      <vt:lpstr>National Commission Duties</vt:lpstr>
      <vt:lpstr>State Governance</vt:lpstr>
      <vt:lpstr>Role of State Commissioner</vt:lpstr>
      <vt:lpstr>Role of State Commissioner</vt:lpstr>
      <vt:lpstr>State Council Responsibilities</vt:lpstr>
      <vt:lpstr>Role of National Office</vt:lpstr>
      <vt:lpstr>Services Provided</vt:lpstr>
      <vt:lpstr>MIC3 Website www.MIC3.net</vt:lpstr>
      <vt:lpstr>Training Assistance</vt:lpstr>
      <vt:lpstr>Interstate Compact Issues Case Studies</vt:lpstr>
      <vt:lpstr>PowerPoint Presentation</vt:lpstr>
      <vt:lpstr>Contact</vt:lpstr>
      <vt:lpstr>Outcomes…as a result of this webinar</vt:lpstr>
      <vt:lpstr>Why have an Interstate Compact?</vt:lpstr>
      <vt:lpstr>Interstate Compact in Law</vt:lpstr>
      <vt:lpstr>PowerPoint Presentation</vt:lpstr>
      <vt:lpstr>MIC3 Organization</vt:lpstr>
    </vt:vector>
  </TitlesOfParts>
  <Company>CSG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COUNCILS  COORDINATION AND PROMOTION  OF THE  INTERSTATE COMPACT</dc:title>
  <dc:creator>jmatthews</dc:creator>
  <cp:lastModifiedBy>Stephanie Bates</cp:lastModifiedBy>
  <cp:revision>126</cp:revision>
  <cp:lastPrinted>2013-10-31T18:03:42Z</cp:lastPrinted>
  <dcterms:created xsi:type="dcterms:W3CDTF">2012-06-22T12:10:36Z</dcterms:created>
  <dcterms:modified xsi:type="dcterms:W3CDTF">2019-10-11T14:28:14Z</dcterms:modified>
</cp:coreProperties>
</file>